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5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49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04702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blank canvas with a map visual
By hovering over each city, we can see the sum of the average temperature and the sum of the average temperature uncertainty
This allows us to quickly visualize and compare the temperature data across different locations
The map provides a high-level, at-a-glance view of the temperature patterns in the region
We can use this to identify any outliers or areas of interest that we may want to explore further in the presentation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 chart on this slide allows us to visualize the temperature uncertainty for a selected city.
The funnel chart arranges the countries in descending order by average temperature. Selecting a single country from the funnel chart will update the area chart to reflect the temperature data for that country.
By using these two visualizations together, we can easily compare the temperature patterns across different cities and countries.
The area chart gives us a detailed view of the temperature uncertainty, while the funnel chart provides a high-level summary of the average temperatures.
This combined view allows us to quickly identify the countries and cities with the most stable or variable temperatures.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pie chart on this slide shows the average temperature and average temperature uncertainty for a selected city.
Users can use the sort dropdown list to select a specific city, and the pie chart will update to reflect the data for that city.
The pie chart provides a visual representation of the temperature data, making it easy to compare the average temperature and uncertainty for different cities.
I'll walk through the key insights we can gather from the pie chart once the audience has had a chance to review the data for the selected city.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 schema is an important data modeling technique used in data warehousing
It consists of a central fact table that holds the key metrics, surrounded by dimension tables that provide context
The fact table references the dimension tables, allowing for efficient queries and reporting
Some key advantages of the star schema:
Centralized fact table with linked dimensions
Dimension tables provide rich contextual information
Efficient querying and reporting through direct links
Scalability to add new dimensions or facts without restructuring
Star schemas are a widely adopted best practice in data warehousing, optimizing read performance and enabling OLAP analysis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19.png" /><Relationship Id="rId5" Type="http://schemas.openxmlformats.org/officeDocument/2006/relationships/image" Target="../media/image18.png" /><Relationship Id="rId4" Type="http://schemas.openxmlformats.org/officeDocument/2006/relationships/image" Target="../media/image17.png"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1.xml" /><Relationship Id="rId5" Type="http://schemas.openxmlformats.org/officeDocument/2006/relationships/image" Target="../media/image21.png"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5" Type="http://schemas.openxmlformats.org/officeDocument/2006/relationships/image" Target="../media/image23.png" /><Relationship Id="rId4" Type="http://schemas.openxmlformats.org/officeDocument/2006/relationships/image" Target="../media/image22.png" /></Relationships>
</file>

<file path=ppt/slides/_rels/slide1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4.xml" /><Relationship Id="rId1" Type="http://schemas.openxmlformats.org/officeDocument/2006/relationships/slideLayout" Target="../slideLayouts/slideLayout1.xml" /><Relationship Id="rId5" Type="http://schemas.openxmlformats.org/officeDocument/2006/relationships/image" Target="../media/image26.png" /><Relationship Id="rId4" Type="http://schemas.openxmlformats.org/officeDocument/2006/relationships/image" Target="../media/image25.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xml" /><Relationship Id="rId1" Type="http://schemas.openxmlformats.org/officeDocument/2006/relationships/slideLayout" Target="../slideLayouts/slideLayout1.xml" /><Relationship Id="rId5" Type="http://schemas.openxmlformats.org/officeDocument/2006/relationships/image" Target="../media/image28.png" /><Relationship Id="rId4" Type="http://schemas.openxmlformats.org/officeDocument/2006/relationships/image" Target="../media/image27.png"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 Id="rId6" Type="http://schemas.openxmlformats.org/officeDocument/2006/relationships/image" Target="../media/image30.png" /><Relationship Id="rId5" Type="http://schemas.openxmlformats.org/officeDocument/2006/relationships/hyperlink" Target="https://gamma.app" TargetMode="External" /><Relationship Id="rId4" Type="http://schemas.openxmlformats.org/officeDocument/2006/relationships/image" Target="../media/image29.png"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7.xml" /><Relationship Id="rId1" Type="http://schemas.openxmlformats.org/officeDocument/2006/relationships/slideLayout" Target="../slideLayouts/slideLayout1.xml" /><Relationship Id="rId4" Type="http://schemas.openxmlformats.org/officeDocument/2006/relationships/image" Target="../media/image31.pn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8.xml" /><Relationship Id="rId1" Type="http://schemas.openxmlformats.org/officeDocument/2006/relationships/slideLayout" Target="../slideLayouts/slideLayout1.xml" /><Relationship Id="rId4" Type="http://schemas.openxmlformats.org/officeDocument/2006/relationships/image" Target="../media/image32.png"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9.xml" /><Relationship Id="rId1" Type="http://schemas.openxmlformats.org/officeDocument/2006/relationships/slideLayout" Target="../slideLayouts/slideLayout1.xml" /><Relationship Id="rId4" Type="http://schemas.openxmlformats.org/officeDocument/2006/relationships/image" Target="../media/image33.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8" Type="http://schemas.openxmlformats.org/officeDocument/2006/relationships/image" Target="../media/image38.png" /><Relationship Id="rId3" Type="http://schemas.openxmlformats.org/officeDocument/2006/relationships/image" Target="../media/image1.png" /><Relationship Id="rId7" Type="http://schemas.openxmlformats.org/officeDocument/2006/relationships/image" Target="../media/image37.png" /><Relationship Id="rId2" Type="http://schemas.openxmlformats.org/officeDocument/2006/relationships/notesSlide" Target="../notesSlides/notesSlide20.xml" /><Relationship Id="rId1" Type="http://schemas.openxmlformats.org/officeDocument/2006/relationships/slideLayout" Target="../slideLayouts/slideLayout1.xml" /><Relationship Id="rId6" Type="http://schemas.openxmlformats.org/officeDocument/2006/relationships/image" Target="../media/image36.png" /><Relationship Id="rId5" Type="http://schemas.openxmlformats.org/officeDocument/2006/relationships/image" Target="../media/image35.png" /><Relationship Id="rId4" Type="http://schemas.openxmlformats.org/officeDocument/2006/relationships/image" Target="../media/image34.png"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932980"/>
            <a:ext cx="7556421" cy="2934653"/>
          </a:xfrm>
          <a:prstGeom prst="rect">
            <a:avLst/>
          </a:prstGeom>
          <a:noFill/>
          <a:ln/>
        </p:spPr>
        <p:txBody>
          <a:bodyPr wrap="square" rtlCol="0" anchor="t"/>
          <a:lstStyle/>
          <a:p>
            <a:pPr marL="0" indent="0">
              <a:lnSpc>
                <a:spcPts val="7702"/>
              </a:lnSpc>
              <a:buNone/>
            </a:pPr>
            <a:r>
              <a:rPr lang="en-GB" sz="6162" dirty="0">
                <a:solidFill>
                  <a:srgbClr val="FFFFFF"/>
                </a:solidFill>
                <a:latin typeface="Roboto" pitchFamily="34" charset="0"/>
                <a:ea typeface="Roboto" pitchFamily="34" charset="-122"/>
                <a:cs typeface="Roboto" pitchFamily="34" charset="-120"/>
              </a:rPr>
              <a:t>Climate Change: Earth Surface Temperature Data</a:t>
            </a:r>
            <a:endParaRPr lang="en-US" sz="6162" dirty="0"/>
          </a:p>
        </p:txBody>
      </p:sp>
      <p:sp>
        <p:nvSpPr>
          <p:cNvPr id="6" name="Text 2"/>
          <p:cNvSpPr/>
          <p:nvPr/>
        </p:nvSpPr>
        <p:spPr>
          <a:xfrm>
            <a:off x="793790" y="5207794"/>
            <a:ext cx="7556421"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This presentation explores the analysis of a weather and global temperature dataset using SQL Server Management Studio (SSMS) and SQL Server Integration Services (SSIS).</a:t>
            </a:r>
            <a:endParaRPr lang="en-US" sz="1786" dirty="0"/>
          </a:p>
        </p:txBody>
      </p:sp>
    </p:spTree>
    <p:extLst>
      <p:ext uri="{BB962C8B-B14F-4D97-AF65-F5344CB8AC3E}">
        <p14:creationId xmlns:p14="http://schemas.microsoft.com/office/powerpoint/2010/main" val="111999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65496" y="436602"/>
            <a:ext cx="7622143" cy="496133"/>
          </a:xfrm>
          <a:prstGeom prst="rect">
            <a:avLst/>
          </a:prstGeom>
          <a:noFill/>
          <a:ln/>
        </p:spPr>
        <p:txBody>
          <a:bodyPr wrap="none" rtlCol="0" anchor="t"/>
          <a:lstStyle/>
          <a:p>
            <a:pPr marL="0" indent="0">
              <a:lnSpc>
                <a:spcPts val="3907"/>
              </a:lnSpc>
              <a:buNone/>
            </a:pPr>
            <a:r>
              <a:rPr lang="en-US" sz="3126" b="1" dirty="0">
                <a:solidFill>
                  <a:srgbClr val="FFFFFF"/>
                </a:solidFill>
                <a:latin typeface="Roboto" pitchFamily="34" charset="0"/>
                <a:ea typeface="Roboto" pitchFamily="34" charset="-122"/>
                <a:cs typeface="Roboto" pitchFamily="34" charset="-120"/>
              </a:rPr>
              <a:t>Global Temperatures Fact</a:t>
            </a:r>
            <a:r>
              <a:rPr lang="en-US" sz="3126" dirty="0">
                <a:solidFill>
                  <a:srgbClr val="FFFFFF"/>
                </a:solidFill>
                <a:latin typeface="Roboto" pitchFamily="34" charset="0"/>
                <a:ea typeface="Roboto" pitchFamily="34" charset="-122"/>
                <a:cs typeface="Roboto" pitchFamily="34" charset="-120"/>
              </a:rPr>
              <a:t> table (fact table)</a:t>
            </a:r>
            <a:endParaRPr lang="en-US" sz="3126" dirty="0"/>
          </a:p>
        </p:txBody>
      </p:sp>
      <p:pic>
        <p:nvPicPr>
          <p:cNvPr id="5" name="Image 1" descr="preencoded.png"/>
          <p:cNvPicPr>
            <a:picLocks noChangeAspect="1"/>
          </p:cNvPicPr>
          <p:nvPr/>
        </p:nvPicPr>
        <p:blipFill>
          <a:blip r:embed="rId4"/>
          <a:stretch>
            <a:fillRect/>
          </a:stretch>
        </p:blipFill>
        <p:spPr>
          <a:xfrm>
            <a:off x="700264" y="1286918"/>
            <a:ext cx="4077295" cy="4138136"/>
          </a:xfrm>
          <a:prstGeom prst="rect">
            <a:avLst/>
          </a:prstGeom>
        </p:spPr>
      </p:pic>
      <p:sp>
        <p:nvSpPr>
          <p:cNvPr id="6" name="Text 2"/>
          <p:cNvSpPr/>
          <p:nvPr/>
        </p:nvSpPr>
        <p:spPr>
          <a:xfrm>
            <a:off x="210918" y="5577126"/>
            <a:ext cx="5055989" cy="254079"/>
          </a:xfrm>
          <a:prstGeom prst="rect">
            <a:avLst/>
          </a:prstGeom>
          <a:noFill/>
          <a:ln/>
        </p:spPr>
        <p:txBody>
          <a:bodyPr wrap="non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we handled the </a:t>
            </a:r>
            <a:r>
              <a:rPr lang="en-US" sz="1250" b="1" dirty="0">
                <a:solidFill>
                  <a:srgbClr val="CFD0D8"/>
                </a:solidFill>
                <a:latin typeface="Roboto" pitchFamily="34" charset="0"/>
                <a:ea typeface="Roboto" pitchFamily="34" charset="-122"/>
                <a:cs typeface="Roboto" pitchFamily="34" charset="-120"/>
              </a:rPr>
              <a:t>NULL values</a:t>
            </a:r>
            <a:r>
              <a:rPr lang="en-US" sz="1250" dirty="0">
                <a:solidFill>
                  <a:srgbClr val="CFD0D8"/>
                </a:solidFill>
                <a:latin typeface="Roboto" pitchFamily="34" charset="0"/>
                <a:ea typeface="Roboto" pitchFamily="34" charset="-122"/>
                <a:cs typeface="Roboto" pitchFamily="34" charset="-120"/>
              </a:rPr>
              <a:t> for the following columns:</a:t>
            </a:r>
            <a:endParaRPr lang="en-US" sz="1250" dirty="0"/>
          </a:p>
        </p:txBody>
      </p:sp>
      <p:sp>
        <p:nvSpPr>
          <p:cNvPr id="7" name="Text 3"/>
          <p:cNvSpPr/>
          <p:nvPr/>
        </p:nvSpPr>
        <p:spPr>
          <a:xfrm>
            <a:off x="210918" y="5940861"/>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LandAverageTemperature</a:t>
            </a:r>
            <a:endParaRPr lang="en-US" sz="1250" dirty="0"/>
          </a:p>
        </p:txBody>
      </p:sp>
      <p:sp>
        <p:nvSpPr>
          <p:cNvPr id="8" name="Text 4"/>
          <p:cNvSpPr/>
          <p:nvPr/>
        </p:nvSpPr>
        <p:spPr>
          <a:xfrm>
            <a:off x="210918" y="6265211"/>
            <a:ext cx="4802029" cy="254079"/>
          </a:xfrm>
          <a:prstGeom prst="rect">
            <a:avLst/>
          </a:prstGeom>
          <a:noFill/>
          <a:ln/>
        </p:spPr>
        <p:txBody>
          <a:bodyPr wrap="none" rtlCol="0" anchor="t"/>
          <a:lstStyle/>
          <a:p>
            <a:pPr marL="342900" indent="-342900" algn="l">
              <a:lnSpc>
                <a:spcPts val="2000"/>
              </a:lnSpc>
              <a:buSzPct val="100000"/>
              <a:buChar char="•"/>
            </a:pPr>
            <a:r>
              <a:rPr lang="en-US" sz="1250" b="1" dirty="0" err="1">
                <a:solidFill>
                  <a:srgbClr val="CFD0D8"/>
                </a:solidFill>
                <a:latin typeface="Roboto" pitchFamily="34" charset="0"/>
                <a:ea typeface="Roboto" pitchFamily="34" charset="-122"/>
                <a:cs typeface="Roboto" pitchFamily="34" charset="-120"/>
              </a:rPr>
              <a:t>LandAverageTemperatureUncertainty</a:t>
            </a:r>
            <a:endParaRPr lang="en-US" sz="1250" dirty="0"/>
          </a:p>
        </p:txBody>
      </p:sp>
      <p:sp>
        <p:nvSpPr>
          <p:cNvPr id="9" name="Text 5"/>
          <p:cNvSpPr/>
          <p:nvPr/>
        </p:nvSpPr>
        <p:spPr>
          <a:xfrm>
            <a:off x="210918" y="6606156"/>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LandMaxTemperature</a:t>
            </a:r>
            <a:endParaRPr lang="en-US" sz="1250" dirty="0"/>
          </a:p>
        </p:txBody>
      </p:sp>
      <p:sp>
        <p:nvSpPr>
          <p:cNvPr id="10" name="Text 6"/>
          <p:cNvSpPr/>
          <p:nvPr/>
        </p:nvSpPr>
        <p:spPr>
          <a:xfrm>
            <a:off x="188975" y="6913382"/>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LandMaxTemperatureUncertainty</a:t>
            </a:r>
            <a:endParaRPr lang="en-US" sz="1250" dirty="0"/>
          </a:p>
        </p:txBody>
      </p:sp>
      <p:sp>
        <p:nvSpPr>
          <p:cNvPr id="11" name="Text 7"/>
          <p:cNvSpPr/>
          <p:nvPr/>
        </p:nvSpPr>
        <p:spPr>
          <a:xfrm>
            <a:off x="210918" y="7202091"/>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LandMinTemperature</a:t>
            </a:r>
            <a:endParaRPr lang="en-US" sz="1250" dirty="0"/>
          </a:p>
        </p:txBody>
      </p:sp>
      <p:sp>
        <p:nvSpPr>
          <p:cNvPr id="12" name="Text 8"/>
          <p:cNvSpPr/>
          <p:nvPr/>
        </p:nvSpPr>
        <p:spPr>
          <a:xfrm>
            <a:off x="210918" y="7523559"/>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LandMinTemperatureUncertainty</a:t>
            </a:r>
            <a:endParaRPr lang="en-US" sz="1250" dirty="0"/>
          </a:p>
        </p:txBody>
      </p:sp>
      <p:sp>
        <p:nvSpPr>
          <p:cNvPr id="13" name="Text 9"/>
          <p:cNvSpPr/>
          <p:nvPr/>
        </p:nvSpPr>
        <p:spPr>
          <a:xfrm>
            <a:off x="210918" y="7792998"/>
            <a:ext cx="4802029" cy="254079"/>
          </a:xfrm>
          <a:prstGeom prst="rect">
            <a:avLst/>
          </a:prstGeom>
          <a:noFill/>
          <a:ln/>
        </p:spPr>
        <p:txBody>
          <a:bodyPr wrap="none" rtlCol="0" anchor="t"/>
          <a:lstStyle/>
          <a:p>
            <a:pPr marL="342900" indent="-342900" algn="l">
              <a:lnSpc>
                <a:spcPts val="2000"/>
              </a:lnSpc>
              <a:buSzPct val="100000"/>
              <a:buChar char="•"/>
            </a:pPr>
            <a:r>
              <a:rPr lang="en-US" sz="1250" b="1" dirty="0">
                <a:solidFill>
                  <a:srgbClr val="CFD0D8"/>
                </a:solidFill>
                <a:latin typeface="Roboto" pitchFamily="34" charset="0"/>
                <a:ea typeface="Roboto" pitchFamily="34" charset="-122"/>
                <a:cs typeface="Roboto" pitchFamily="34" charset="-120"/>
              </a:rPr>
              <a:t>LandAndOceanAverageTemperature</a:t>
            </a:r>
            <a:endParaRPr lang="en-US" sz="1250" dirty="0"/>
          </a:p>
        </p:txBody>
      </p:sp>
      <p:sp>
        <p:nvSpPr>
          <p:cNvPr id="15" name="Text 11"/>
          <p:cNvSpPr/>
          <p:nvPr/>
        </p:nvSpPr>
        <p:spPr>
          <a:xfrm>
            <a:off x="4777559" y="6315844"/>
            <a:ext cx="8503819" cy="1270397"/>
          </a:xfrm>
          <a:prstGeom prst="rect">
            <a:avLst/>
          </a:prstGeom>
          <a:noFill/>
          <a:ln/>
        </p:spPr>
        <p:txBody>
          <a:bodyPr wrap="square" rtlCol="0" anchor="t"/>
          <a:lstStyle/>
          <a:p>
            <a:pPr marL="0" indent="0">
              <a:lnSpc>
                <a:spcPts val="2000"/>
              </a:lnSpc>
              <a:buNone/>
            </a:pPr>
            <a:r>
              <a:rPr lang="en-US" sz="1600" dirty="0">
                <a:solidFill>
                  <a:srgbClr val="CFD0D8"/>
                </a:solidFill>
                <a:latin typeface="Roboto" pitchFamily="34" charset="0"/>
                <a:ea typeface="Roboto" pitchFamily="34" charset="-122"/>
                <a:cs typeface="Roboto" pitchFamily="34" charset="-120"/>
              </a:rPr>
              <a:t>We replaced the </a:t>
            </a:r>
            <a:r>
              <a:rPr lang="en-US" sz="1600" b="1" dirty="0">
                <a:solidFill>
                  <a:srgbClr val="CFD0D8"/>
                </a:solidFill>
                <a:latin typeface="Roboto" pitchFamily="34" charset="0"/>
                <a:ea typeface="Roboto" pitchFamily="34" charset="-122"/>
                <a:cs typeface="Roboto" pitchFamily="34" charset="-120"/>
              </a:rPr>
              <a:t>NULL values</a:t>
            </a:r>
            <a:r>
              <a:rPr lang="en-US" sz="1600" dirty="0">
                <a:solidFill>
                  <a:srgbClr val="CFD0D8"/>
                </a:solidFill>
                <a:latin typeface="Roboto" pitchFamily="34" charset="0"/>
                <a:ea typeface="Roboto" pitchFamily="34" charset="-122"/>
                <a:cs typeface="Roboto" pitchFamily="34" charset="-120"/>
              </a:rPr>
              <a:t> with </a:t>
            </a:r>
            <a:r>
              <a:rPr lang="en-US" sz="1600" b="1" dirty="0">
                <a:solidFill>
                  <a:srgbClr val="CFD0D8"/>
                </a:solidFill>
                <a:latin typeface="Roboto" pitchFamily="34" charset="0"/>
                <a:ea typeface="Roboto" pitchFamily="34" charset="-122"/>
                <a:cs typeface="Roboto" pitchFamily="34" charset="-120"/>
              </a:rPr>
              <a:t>default values</a:t>
            </a:r>
            <a:r>
              <a:rPr lang="en-US" sz="1600" dirty="0">
                <a:solidFill>
                  <a:srgbClr val="CFD0D8"/>
                </a:solidFill>
                <a:latin typeface="Roboto" pitchFamily="34" charset="0"/>
                <a:ea typeface="Roboto" pitchFamily="34" charset="-122"/>
                <a:cs typeface="Roboto" pitchFamily="34" charset="-120"/>
              </a:rPr>
              <a:t>. This ensures that any missing data is filled with a predefined value, maintaining the integrity of the dataset while avoiding issues caused by missing information. Using default values provides consistency across the dataset, especially when specific values are unavailable.</a:t>
            </a:r>
            <a:endParaRPr lang="en-US" sz="1600" dirty="0"/>
          </a:p>
        </p:txBody>
      </p:sp>
      <p:pic>
        <p:nvPicPr>
          <p:cNvPr id="16" name="Image 2" descr="preencoded.png"/>
          <p:cNvPicPr>
            <a:picLocks noChangeAspect="1"/>
          </p:cNvPicPr>
          <p:nvPr/>
        </p:nvPicPr>
        <p:blipFill>
          <a:blip r:embed="rId5"/>
          <a:stretch>
            <a:fillRect/>
          </a:stretch>
        </p:blipFill>
        <p:spPr>
          <a:xfrm>
            <a:off x="5266907" y="1413368"/>
            <a:ext cx="4138136" cy="4138136"/>
          </a:xfrm>
          <a:prstGeom prst="rect">
            <a:avLst/>
          </a:prstGeom>
        </p:spPr>
      </p:pic>
      <p:pic>
        <p:nvPicPr>
          <p:cNvPr id="17" name="Image 3" descr="preencoded.png"/>
          <p:cNvPicPr>
            <a:picLocks noChangeAspect="1"/>
          </p:cNvPicPr>
          <p:nvPr/>
        </p:nvPicPr>
        <p:blipFill rotWithShape="1">
          <a:blip r:embed="rId6"/>
          <a:srcRect r="41946"/>
          <a:stretch/>
        </p:blipFill>
        <p:spPr>
          <a:xfrm>
            <a:off x="10044465" y="1413368"/>
            <a:ext cx="3781467" cy="4350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793790" y="2540079"/>
            <a:ext cx="13042821" cy="1360527"/>
          </a:xfrm>
          <a:prstGeom prst="rect">
            <a:avLst/>
          </a:prstGeom>
          <a:noFill/>
          <a:ln/>
        </p:spPr>
        <p:txBody>
          <a:bodyPr wrap="square" rtlCol="0" anchor="t"/>
          <a:lstStyle/>
          <a:p>
            <a:pPr marL="0" indent="0" algn="ctr">
              <a:lnSpc>
                <a:spcPts val="3572"/>
              </a:lnSpc>
              <a:buNone/>
            </a:pPr>
            <a:r>
              <a:rPr lang="en-US" sz="2233" dirty="0">
                <a:solidFill>
                  <a:srgbClr val="CFD0D8"/>
                </a:solidFill>
                <a:latin typeface="Roboto" pitchFamily="34" charset="0"/>
                <a:ea typeface="Roboto" pitchFamily="34" charset="-122"/>
                <a:cs typeface="Roboto" pitchFamily="34" charset="-120"/>
              </a:rPr>
              <a:t>Aggregations Between diemtions and Fact, These aggregations help uncover meaningful trends, correlations, and insights from the global temperature data across different geographical levels and time periods</a:t>
            </a:r>
            <a:endParaRPr lang="en-US" sz="2233" dirty="0"/>
          </a:p>
        </p:txBody>
      </p:sp>
      <p:sp>
        <p:nvSpPr>
          <p:cNvPr id="5" name="Text 2"/>
          <p:cNvSpPr/>
          <p:nvPr/>
        </p:nvSpPr>
        <p:spPr>
          <a:xfrm>
            <a:off x="793790" y="4382572"/>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Regional Averages</a:t>
            </a:r>
            <a:endParaRPr lang="en-US" sz="2233" dirty="0"/>
          </a:p>
        </p:txBody>
      </p:sp>
      <p:sp>
        <p:nvSpPr>
          <p:cNvPr id="6" name="Text 3"/>
          <p:cNvSpPr/>
          <p:nvPr/>
        </p:nvSpPr>
        <p:spPr>
          <a:xfrm>
            <a:off x="793790" y="4963716"/>
            <a:ext cx="3978116"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Calculate average temperatures for different geographical regions.</a:t>
            </a:r>
            <a:endParaRPr lang="en-US" sz="1786" dirty="0"/>
          </a:p>
        </p:txBody>
      </p:sp>
      <p:sp>
        <p:nvSpPr>
          <p:cNvPr id="7" name="Text 4"/>
          <p:cNvSpPr/>
          <p:nvPr/>
        </p:nvSpPr>
        <p:spPr>
          <a:xfrm>
            <a:off x="5332928" y="4382572"/>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Trend Analysis</a:t>
            </a:r>
            <a:endParaRPr lang="en-US" sz="2233" dirty="0"/>
          </a:p>
        </p:txBody>
      </p:sp>
      <p:sp>
        <p:nvSpPr>
          <p:cNvPr id="8" name="Text 5"/>
          <p:cNvSpPr/>
          <p:nvPr/>
        </p:nvSpPr>
        <p:spPr>
          <a:xfrm>
            <a:off x="5332928" y="4963716"/>
            <a:ext cx="3978116"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Identify trends in temperature changes over time using statistical methods.</a:t>
            </a:r>
            <a:endParaRPr lang="en-US" sz="1786" dirty="0"/>
          </a:p>
        </p:txBody>
      </p:sp>
      <p:sp>
        <p:nvSpPr>
          <p:cNvPr id="9" name="Text 6"/>
          <p:cNvSpPr/>
          <p:nvPr/>
        </p:nvSpPr>
        <p:spPr>
          <a:xfrm>
            <a:off x="9872067" y="4382572"/>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Comparisons</a:t>
            </a:r>
            <a:endParaRPr lang="en-US" sz="2233" dirty="0"/>
          </a:p>
        </p:txBody>
      </p:sp>
      <p:sp>
        <p:nvSpPr>
          <p:cNvPr id="10" name="Text 7"/>
          <p:cNvSpPr/>
          <p:nvPr/>
        </p:nvSpPr>
        <p:spPr>
          <a:xfrm>
            <a:off x="9872067" y="4963716"/>
            <a:ext cx="3978116"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Compare temperature trends between different regions and time periods.</a:t>
            </a:r>
            <a:endParaRPr lang="en-US" sz="178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65496" y="436602"/>
            <a:ext cx="3969425" cy="496133"/>
          </a:xfrm>
          <a:prstGeom prst="rect">
            <a:avLst/>
          </a:prstGeom>
          <a:noFill/>
          <a:ln/>
        </p:spPr>
        <p:txBody>
          <a:bodyPr wrap="none" rtlCol="0" anchor="t"/>
          <a:lstStyle/>
          <a:p>
            <a:pPr marL="0" indent="0">
              <a:lnSpc>
                <a:spcPts val="3907"/>
              </a:lnSpc>
              <a:buNone/>
            </a:pPr>
            <a:r>
              <a:rPr lang="en-US" sz="3126" dirty="0">
                <a:solidFill>
                  <a:srgbClr val="FFFFFF"/>
                </a:solidFill>
                <a:latin typeface="Roboto" pitchFamily="34" charset="0"/>
                <a:ea typeface="Roboto" pitchFamily="34" charset="-122"/>
                <a:cs typeface="Roboto" pitchFamily="34" charset="-120"/>
              </a:rPr>
              <a:t>Analysis</a:t>
            </a:r>
            <a:endParaRPr lang="en-US" sz="3126" dirty="0"/>
          </a:p>
        </p:txBody>
      </p:sp>
      <p:pic>
        <p:nvPicPr>
          <p:cNvPr id="5" name="Image 1" descr="preencoded.png"/>
          <p:cNvPicPr>
            <a:picLocks noChangeAspect="1"/>
          </p:cNvPicPr>
          <p:nvPr/>
        </p:nvPicPr>
        <p:blipFill>
          <a:blip r:embed="rId4"/>
          <a:stretch>
            <a:fillRect/>
          </a:stretch>
        </p:blipFill>
        <p:spPr>
          <a:xfrm>
            <a:off x="2065496" y="1201580"/>
            <a:ext cx="4375190" cy="3447574"/>
          </a:xfrm>
          <a:prstGeom prst="rect">
            <a:avLst/>
          </a:prstGeom>
        </p:spPr>
      </p:pic>
      <p:sp>
        <p:nvSpPr>
          <p:cNvPr id="6" name="Text 2"/>
          <p:cNvSpPr/>
          <p:nvPr/>
        </p:nvSpPr>
        <p:spPr>
          <a:xfrm>
            <a:off x="2094207" y="4818490"/>
            <a:ext cx="5057061" cy="1016318"/>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To analyze the </a:t>
            </a:r>
            <a:r>
              <a:rPr lang="en-US" sz="1250" b="1" dirty="0">
                <a:solidFill>
                  <a:srgbClr val="CFD0D8"/>
                </a:solidFill>
                <a:latin typeface="Roboto" pitchFamily="34" charset="0"/>
                <a:ea typeface="Roboto" pitchFamily="34" charset="-122"/>
                <a:cs typeface="Roboto" pitchFamily="34" charset="-120"/>
              </a:rPr>
              <a:t>Global Average Temperature by City</a:t>
            </a:r>
            <a:r>
              <a:rPr lang="en-US" sz="1250" dirty="0">
                <a:solidFill>
                  <a:srgbClr val="CFD0D8"/>
                </a:solidFill>
                <a:latin typeface="Roboto" pitchFamily="34" charset="0"/>
                <a:ea typeface="Roboto" pitchFamily="34" charset="-122"/>
                <a:cs typeface="Roboto" pitchFamily="34" charset="-120"/>
              </a:rPr>
              <a:t>, we examine the </a:t>
            </a:r>
            <a:r>
              <a:rPr lang="en-US" sz="1250" b="1" dirty="0">
                <a:solidFill>
                  <a:srgbClr val="CFD0D8"/>
                </a:solidFill>
                <a:latin typeface="Roboto" pitchFamily="34" charset="0"/>
                <a:ea typeface="Roboto" pitchFamily="34" charset="-122"/>
                <a:cs typeface="Roboto" pitchFamily="34" charset="-120"/>
              </a:rPr>
              <a:t>average temperature</a:t>
            </a:r>
            <a:r>
              <a:rPr lang="en-US" sz="1250" dirty="0">
                <a:solidFill>
                  <a:srgbClr val="CFD0D8"/>
                </a:solidFill>
                <a:latin typeface="Roboto" pitchFamily="34" charset="0"/>
                <a:ea typeface="Roboto" pitchFamily="34" charset="-122"/>
                <a:cs typeface="Roboto" pitchFamily="34" charset="-120"/>
              </a:rPr>
              <a:t> for each city using data from the </a:t>
            </a:r>
            <a:r>
              <a:rPr lang="en-US" sz="1250" b="1" dirty="0">
                <a:solidFill>
                  <a:srgbClr val="CFD0D8"/>
                </a:solidFill>
                <a:latin typeface="Roboto" pitchFamily="34" charset="0"/>
                <a:ea typeface="Roboto" pitchFamily="34" charset="-122"/>
                <a:cs typeface="Roboto" pitchFamily="34" charset="-120"/>
              </a:rPr>
              <a:t>fact table</a:t>
            </a:r>
            <a:r>
              <a:rPr lang="en-US" sz="1250" dirty="0">
                <a:solidFill>
                  <a:srgbClr val="CFD0D8"/>
                </a:solidFill>
                <a:latin typeface="Roboto" pitchFamily="34" charset="0"/>
                <a:ea typeface="Roboto" pitchFamily="34" charset="-122"/>
                <a:cs typeface="Roboto" pitchFamily="34" charset="-120"/>
              </a:rPr>
              <a:t>. This involves aggregating temperature values from the fact table and linking them to the </a:t>
            </a:r>
            <a:r>
              <a:rPr lang="en-US" sz="1250" b="1" dirty="0">
                <a:solidFill>
                  <a:srgbClr val="CFD0D8"/>
                </a:solidFill>
                <a:latin typeface="Roboto" pitchFamily="34" charset="0"/>
                <a:ea typeface="Roboto" pitchFamily="34" charset="-122"/>
                <a:cs typeface="Roboto" pitchFamily="34" charset="-120"/>
              </a:rPr>
              <a:t>city dimension</a:t>
            </a:r>
            <a:r>
              <a:rPr lang="en-US" sz="1250" dirty="0">
                <a:solidFill>
                  <a:srgbClr val="CFD0D8"/>
                </a:solidFill>
                <a:latin typeface="Roboto" pitchFamily="34" charset="0"/>
                <a:ea typeface="Roboto" pitchFamily="34" charset="-122"/>
                <a:cs typeface="Roboto" pitchFamily="34" charset="-120"/>
              </a:rPr>
              <a:t> to calculate the overall average for each city.</a:t>
            </a:r>
            <a:endParaRPr lang="en-US" sz="1250" dirty="0"/>
          </a:p>
        </p:txBody>
      </p:sp>
      <p:sp>
        <p:nvSpPr>
          <p:cNvPr id="7" name="Text 3"/>
          <p:cNvSpPr/>
          <p:nvPr/>
        </p:nvSpPr>
        <p:spPr>
          <a:xfrm>
            <a:off x="2065496" y="6134814"/>
            <a:ext cx="5057061" cy="254079"/>
          </a:xfrm>
          <a:prstGeom prst="rect">
            <a:avLst/>
          </a:prstGeom>
          <a:noFill/>
          <a:ln/>
        </p:spPr>
        <p:txBody>
          <a:bodyPr wrap="non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By performing this analysis, we can:</a:t>
            </a:r>
            <a:endParaRPr lang="en-US" sz="1250" dirty="0"/>
          </a:p>
        </p:txBody>
      </p:sp>
      <p:sp>
        <p:nvSpPr>
          <p:cNvPr id="8" name="Text 4"/>
          <p:cNvSpPr/>
          <p:nvPr/>
        </p:nvSpPr>
        <p:spPr>
          <a:xfrm>
            <a:off x="2319457" y="6531769"/>
            <a:ext cx="4803100" cy="254079"/>
          </a:xfrm>
          <a:prstGeom prst="rect">
            <a:avLst/>
          </a:prstGeom>
          <a:noFill/>
          <a:ln/>
        </p:spPr>
        <p:txBody>
          <a:bodyPr wrap="none" rtlCol="0" anchor="t"/>
          <a:lstStyle/>
          <a:p>
            <a:pPr marL="342900" indent="-342900" algn="l">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Compare </a:t>
            </a:r>
            <a:r>
              <a:rPr lang="en-US" sz="1250" b="1" dirty="0">
                <a:solidFill>
                  <a:srgbClr val="CFD0D8"/>
                </a:solidFill>
                <a:latin typeface="Roboto" pitchFamily="34" charset="0"/>
                <a:ea typeface="Roboto" pitchFamily="34" charset="-122"/>
                <a:cs typeface="Roboto" pitchFamily="34" charset="-120"/>
              </a:rPr>
              <a:t>temperature patterns</a:t>
            </a:r>
            <a:r>
              <a:rPr lang="en-US" sz="1250" dirty="0">
                <a:solidFill>
                  <a:srgbClr val="CFD0D8"/>
                </a:solidFill>
                <a:latin typeface="Roboto" pitchFamily="34" charset="0"/>
                <a:ea typeface="Roboto" pitchFamily="34" charset="-122"/>
                <a:cs typeface="Roboto" pitchFamily="34" charset="-120"/>
              </a:rPr>
              <a:t> across different cities globally.</a:t>
            </a:r>
            <a:endParaRPr lang="en-US" sz="1250" dirty="0"/>
          </a:p>
        </p:txBody>
      </p:sp>
      <p:sp>
        <p:nvSpPr>
          <p:cNvPr id="9" name="Text 5"/>
          <p:cNvSpPr/>
          <p:nvPr/>
        </p:nvSpPr>
        <p:spPr>
          <a:xfrm>
            <a:off x="2319457" y="6841331"/>
            <a:ext cx="4803100" cy="254079"/>
          </a:xfrm>
          <a:prstGeom prst="rect">
            <a:avLst/>
          </a:prstGeom>
          <a:noFill/>
          <a:ln/>
        </p:spPr>
        <p:txBody>
          <a:bodyPr wrap="none" rtlCol="0" anchor="t"/>
          <a:lstStyle/>
          <a:p>
            <a:pPr marL="342900" indent="-342900" algn="l">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Identify </a:t>
            </a:r>
            <a:r>
              <a:rPr lang="en-US" sz="1250" b="1" dirty="0">
                <a:solidFill>
                  <a:srgbClr val="CFD0D8"/>
                </a:solidFill>
                <a:latin typeface="Roboto" pitchFamily="34" charset="0"/>
                <a:ea typeface="Roboto" pitchFamily="34" charset="-122"/>
                <a:cs typeface="Roboto" pitchFamily="34" charset="-120"/>
              </a:rPr>
              <a:t>temperature trends</a:t>
            </a:r>
            <a:r>
              <a:rPr lang="en-US" sz="1250" dirty="0">
                <a:solidFill>
                  <a:srgbClr val="CFD0D8"/>
                </a:solidFill>
                <a:latin typeface="Roboto" pitchFamily="34" charset="0"/>
                <a:ea typeface="Roboto" pitchFamily="34" charset="-122"/>
                <a:cs typeface="Roboto" pitchFamily="34" charset="-120"/>
              </a:rPr>
              <a:t> specific to each city over time.</a:t>
            </a:r>
            <a:endParaRPr lang="en-US" sz="1250" dirty="0"/>
          </a:p>
        </p:txBody>
      </p:sp>
      <p:sp>
        <p:nvSpPr>
          <p:cNvPr id="10" name="Text 6"/>
          <p:cNvSpPr/>
          <p:nvPr/>
        </p:nvSpPr>
        <p:spPr>
          <a:xfrm>
            <a:off x="2319457" y="7150894"/>
            <a:ext cx="4803100" cy="762238"/>
          </a:xfrm>
          <a:prstGeom prst="rect">
            <a:avLst/>
          </a:prstGeom>
          <a:noFill/>
          <a:ln/>
        </p:spPr>
        <p:txBody>
          <a:bodyPr wrap="square" rtlCol="0" anchor="t"/>
          <a:lstStyle/>
          <a:p>
            <a:pPr marL="342900" indent="-342900" algn="l">
              <a:lnSpc>
                <a:spcPts val="2000"/>
              </a:lnSpc>
              <a:buSzPct val="100000"/>
              <a:buChar char="•"/>
            </a:pPr>
            <a:r>
              <a:rPr lang="en-US" sz="1250" dirty="0">
                <a:solidFill>
                  <a:srgbClr val="CFD0D8"/>
                </a:solidFill>
                <a:latin typeface="Roboto" pitchFamily="34" charset="0"/>
                <a:ea typeface="Roboto" pitchFamily="34" charset="-122"/>
                <a:cs typeface="Roboto" pitchFamily="34" charset="-120"/>
              </a:rPr>
              <a:t>Gain valuable insights into how temperatures vary geographically and over time, helping us better understand regional climate changes.</a:t>
            </a:r>
            <a:endParaRPr lang="en-US" sz="1250" dirty="0"/>
          </a:p>
        </p:txBody>
      </p:sp>
      <p:pic>
        <p:nvPicPr>
          <p:cNvPr id="11" name="Image 2" descr="preencoded.png"/>
          <p:cNvPicPr>
            <a:picLocks noChangeAspect="1"/>
          </p:cNvPicPr>
          <p:nvPr/>
        </p:nvPicPr>
        <p:blipFill>
          <a:blip r:embed="rId5"/>
          <a:stretch>
            <a:fillRect/>
          </a:stretch>
        </p:blipFill>
        <p:spPr>
          <a:xfrm>
            <a:off x="7517368" y="1349454"/>
            <a:ext cx="5054918" cy="4940856"/>
          </a:xfrm>
          <a:prstGeom prst="rect">
            <a:avLst/>
          </a:prstGeom>
        </p:spPr>
      </p:pic>
      <p:sp>
        <p:nvSpPr>
          <p:cNvPr id="12" name="Text 7"/>
          <p:cNvSpPr/>
          <p:nvPr/>
        </p:nvSpPr>
        <p:spPr>
          <a:xfrm>
            <a:off x="7517368" y="6468904"/>
            <a:ext cx="5054918" cy="1270397"/>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This query generates a summary of the average temperatures for each country by aggregating temperature data from the fact table and using country information from the dimension table. It calculates the mean temperature for each country, providing insights into the typical climate conditions across different regions.</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65496" y="436602"/>
            <a:ext cx="3969425" cy="496133"/>
          </a:xfrm>
          <a:prstGeom prst="rect">
            <a:avLst/>
          </a:prstGeom>
          <a:noFill/>
          <a:ln/>
        </p:spPr>
        <p:txBody>
          <a:bodyPr wrap="none" rtlCol="0" anchor="t"/>
          <a:lstStyle/>
          <a:p>
            <a:pPr marL="0" indent="0">
              <a:lnSpc>
                <a:spcPts val="3907"/>
              </a:lnSpc>
              <a:buNone/>
            </a:pPr>
            <a:r>
              <a:rPr lang="en-US" sz="3126" dirty="0">
                <a:solidFill>
                  <a:srgbClr val="FFFFFF"/>
                </a:solidFill>
                <a:latin typeface="Roboto" pitchFamily="34" charset="0"/>
                <a:ea typeface="Roboto" pitchFamily="34" charset="-122"/>
                <a:cs typeface="Roboto" pitchFamily="34" charset="-120"/>
              </a:rPr>
              <a:t>Analysis</a:t>
            </a:r>
            <a:endParaRPr lang="en-US" sz="3126" dirty="0"/>
          </a:p>
        </p:txBody>
      </p:sp>
      <p:pic>
        <p:nvPicPr>
          <p:cNvPr id="5" name="Image 1" descr="preencoded.png"/>
          <p:cNvPicPr>
            <a:picLocks noChangeAspect="1"/>
          </p:cNvPicPr>
          <p:nvPr/>
        </p:nvPicPr>
        <p:blipFill>
          <a:blip r:embed="rId4"/>
          <a:stretch>
            <a:fillRect/>
          </a:stretch>
        </p:blipFill>
        <p:spPr>
          <a:xfrm>
            <a:off x="2065496" y="1349454"/>
            <a:ext cx="5055989" cy="5193744"/>
          </a:xfrm>
          <a:prstGeom prst="rect">
            <a:avLst/>
          </a:prstGeom>
        </p:spPr>
      </p:pic>
      <p:sp>
        <p:nvSpPr>
          <p:cNvPr id="6" name="Text 2"/>
          <p:cNvSpPr/>
          <p:nvPr/>
        </p:nvSpPr>
        <p:spPr>
          <a:xfrm>
            <a:off x="2065496" y="6721793"/>
            <a:ext cx="5055989" cy="1016318"/>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This report tracks how temperatures vary from year to year for each state. It highlights the trends and fluctuations in temperature over time, allowing for an understanding of how climate conditions are evolving in different states</a:t>
            </a:r>
            <a:endParaRPr lang="en-US" sz="1250" dirty="0"/>
          </a:p>
        </p:txBody>
      </p:sp>
      <p:pic>
        <p:nvPicPr>
          <p:cNvPr id="7" name="Image 2" descr="preencoded.png"/>
          <p:cNvPicPr>
            <a:picLocks noChangeAspect="1"/>
          </p:cNvPicPr>
          <p:nvPr/>
        </p:nvPicPr>
        <p:blipFill>
          <a:blip r:embed="rId5"/>
          <a:stretch>
            <a:fillRect/>
          </a:stretch>
        </p:blipFill>
        <p:spPr>
          <a:xfrm>
            <a:off x="7516298" y="1349454"/>
            <a:ext cx="4467722" cy="5162421"/>
          </a:xfrm>
          <a:prstGeom prst="rect">
            <a:avLst/>
          </a:prstGeom>
        </p:spPr>
      </p:pic>
      <p:sp>
        <p:nvSpPr>
          <p:cNvPr id="8" name="Text 3"/>
          <p:cNvSpPr/>
          <p:nvPr/>
        </p:nvSpPr>
        <p:spPr>
          <a:xfrm>
            <a:off x="7408720" y="6721793"/>
            <a:ext cx="5055989" cy="1270397"/>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This report focuses on tracking and analyzing how temperatures change from month to month in each country. It provides insights into seasonal temperature patterns and fluctuations, giving a detailed view of how climate conditions vary across different months for each country.</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446901"/>
          </a:xfrm>
          <a:prstGeom prst="rect">
            <a:avLst/>
          </a:prstGeom>
          <a:solidFill>
            <a:srgbClr val="000018">
              <a:alpha val="75000"/>
            </a:srgbClr>
          </a:solidFill>
          <a:ln/>
        </p:spPr>
      </p:sp>
      <p:sp>
        <p:nvSpPr>
          <p:cNvPr id="4" name="Text 1"/>
          <p:cNvSpPr/>
          <p:nvPr/>
        </p:nvSpPr>
        <p:spPr>
          <a:xfrm>
            <a:off x="2065496" y="436602"/>
            <a:ext cx="3969425" cy="496133"/>
          </a:xfrm>
          <a:prstGeom prst="rect">
            <a:avLst/>
          </a:prstGeom>
          <a:noFill/>
          <a:ln/>
        </p:spPr>
        <p:txBody>
          <a:bodyPr wrap="none" rtlCol="0" anchor="t"/>
          <a:lstStyle/>
          <a:p>
            <a:pPr marL="0" indent="0">
              <a:lnSpc>
                <a:spcPts val="3907"/>
              </a:lnSpc>
              <a:buNone/>
            </a:pPr>
            <a:r>
              <a:rPr lang="en-US" sz="3126" dirty="0">
                <a:solidFill>
                  <a:srgbClr val="FFFFFF"/>
                </a:solidFill>
                <a:latin typeface="Roboto" pitchFamily="34" charset="0"/>
                <a:ea typeface="Roboto" pitchFamily="34" charset="-122"/>
                <a:cs typeface="Roboto" pitchFamily="34" charset="-120"/>
              </a:rPr>
              <a:t>Analysis</a:t>
            </a:r>
            <a:endParaRPr lang="en-US" sz="3126" dirty="0"/>
          </a:p>
        </p:txBody>
      </p:sp>
      <p:pic>
        <p:nvPicPr>
          <p:cNvPr id="5" name="Image 1" descr="preencoded.png"/>
          <p:cNvPicPr>
            <a:picLocks noChangeAspect="1"/>
          </p:cNvPicPr>
          <p:nvPr/>
        </p:nvPicPr>
        <p:blipFill>
          <a:blip r:embed="rId4"/>
          <a:stretch>
            <a:fillRect/>
          </a:stretch>
        </p:blipFill>
        <p:spPr>
          <a:xfrm>
            <a:off x="2065496" y="1349455"/>
            <a:ext cx="4550457" cy="4656296"/>
          </a:xfrm>
          <a:prstGeom prst="rect">
            <a:avLst/>
          </a:prstGeom>
        </p:spPr>
      </p:pic>
      <p:sp>
        <p:nvSpPr>
          <p:cNvPr id="6" name="Text 2"/>
          <p:cNvSpPr/>
          <p:nvPr/>
        </p:nvSpPr>
        <p:spPr>
          <a:xfrm>
            <a:off x="2055972" y="6319123"/>
            <a:ext cx="5057061" cy="1270397"/>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This report highlights which cities experience the highest and lowest temperatures around the world. It helps to identify temperature extremes by comparing temperature records from various cities, providing insights into the most and least temperature-intensive locations globally.</a:t>
            </a:r>
            <a:endParaRPr lang="en-US" sz="1250" dirty="0"/>
          </a:p>
        </p:txBody>
      </p:sp>
      <p:pic>
        <p:nvPicPr>
          <p:cNvPr id="7" name="Image 2" descr="preencoded.png"/>
          <p:cNvPicPr>
            <a:picLocks noChangeAspect="1"/>
          </p:cNvPicPr>
          <p:nvPr/>
        </p:nvPicPr>
        <p:blipFill>
          <a:blip r:embed="rId5"/>
          <a:stretch>
            <a:fillRect/>
          </a:stretch>
        </p:blipFill>
        <p:spPr>
          <a:xfrm>
            <a:off x="7517368" y="1349454"/>
            <a:ext cx="5054918" cy="4477703"/>
          </a:xfrm>
          <a:prstGeom prst="rect">
            <a:avLst/>
          </a:prstGeom>
        </p:spPr>
      </p:pic>
      <p:sp>
        <p:nvSpPr>
          <p:cNvPr id="8" name="Text 3"/>
          <p:cNvSpPr/>
          <p:nvPr/>
        </p:nvSpPr>
        <p:spPr>
          <a:xfrm>
            <a:off x="7517368" y="6005751"/>
            <a:ext cx="5054918" cy="1016318"/>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This report evaluates how dependable the temperature data is for each state. It focuses on the potential variability or uncertainty in the recorded temperatures, helping to understand how precise or reliable the temperature measurements are for different states.</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19542"/>
          </a:xfrm>
          <a:prstGeom prst="rect">
            <a:avLst/>
          </a:prstGeom>
          <a:solidFill>
            <a:srgbClr val="000018">
              <a:alpha val="75000"/>
            </a:srgbClr>
          </a:solidFill>
          <a:ln/>
        </p:spPr>
      </p:sp>
      <p:sp>
        <p:nvSpPr>
          <p:cNvPr id="4" name="Text 1"/>
          <p:cNvSpPr/>
          <p:nvPr/>
        </p:nvSpPr>
        <p:spPr>
          <a:xfrm>
            <a:off x="1944172" y="446723"/>
            <a:ext cx="4061222" cy="507563"/>
          </a:xfrm>
          <a:prstGeom prst="rect">
            <a:avLst/>
          </a:prstGeom>
          <a:noFill/>
          <a:ln/>
        </p:spPr>
        <p:txBody>
          <a:bodyPr wrap="none" rtlCol="0" anchor="t"/>
          <a:lstStyle/>
          <a:p>
            <a:pPr marL="0" indent="0">
              <a:lnSpc>
                <a:spcPts val="3997"/>
              </a:lnSpc>
              <a:buNone/>
            </a:pPr>
            <a:endParaRPr lang="en-US" sz="3198" dirty="0"/>
          </a:p>
        </p:txBody>
      </p:sp>
      <p:pic>
        <p:nvPicPr>
          <p:cNvPr id="5" name="Image 1" descr="preencoded.png"/>
          <p:cNvPicPr>
            <a:picLocks noChangeAspect="1"/>
          </p:cNvPicPr>
          <p:nvPr/>
        </p:nvPicPr>
        <p:blipFill>
          <a:blip r:embed="rId4"/>
          <a:stretch>
            <a:fillRect/>
          </a:stretch>
        </p:blipFill>
        <p:spPr>
          <a:xfrm>
            <a:off x="1944172" y="1380530"/>
            <a:ext cx="5172789" cy="4453057"/>
          </a:xfrm>
          <a:prstGeom prst="rect">
            <a:avLst/>
          </a:prstGeom>
        </p:spPr>
      </p:pic>
      <p:sp>
        <p:nvSpPr>
          <p:cNvPr id="6" name="Text 2"/>
          <p:cNvSpPr/>
          <p:nvPr/>
        </p:nvSpPr>
        <p:spPr>
          <a:xfrm>
            <a:off x="1944172" y="6016228"/>
            <a:ext cx="5172789" cy="1298972"/>
          </a:xfrm>
          <a:prstGeom prst="rect">
            <a:avLst/>
          </a:prstGeom>
          <a:noFill/>
          <a:ln/>
        </p:spPr>
        <p:txBody>
          <a:bodyPr wrap="square" rtlCol="0" anchor="t"/>
          <a:lstStyle/>
          <a:p>
            <a:pPr marL="0" indent="0">
              <a:lnSpc>
                <a:spcPts val="2047"/>
              </a:lnSpc>
              <a:buNone/>
            </a:pPr>
            <a:r>
              <a:rPr lang="en-US" sz="1279" dirty="0">
                <a:solidFill>
                  <a:srgbClr val="CFD0D8"/>
                </a:solidFill>
                <a:latin typeface="Roboto" pitchFamily="34" charset="0"/>
                <a:ea typeface="Roboto" pitchFamily="34" charset="-122"/>
                <a:cs typeface="Roboto" pitchFamily="34" charset="-120"/>
              </a:rPr>
              <a:t>This report monitors how the average temperatures of both land and ocean surfaces shift over time for various countries. It combines temperature data from both land and ocean sources to show how overall temperature patterns change annually, giving insights into broader climate trends affecting each country.</a:t>
            </a:r>
            <a:endParaRPr lang="en-US" sz="1279" dirty="0"/>
          </a:p>
        </p:txBody>
      </p:sp>
      <p:pic>
        <p:nvPicPr>
          <p:cNvPr id="7" name="Image 2" descr="preencoded.png"/>
          <p:cNvPicPr>
            <a:picLocks noChangeAspect="1"/>
          </p:cNvPicPr>
          <p:nvPr/>
        </p:nvPicPr>
        <p:blipFill>
          <a:blip r:embed="rId5"/>
          <a:stretch>
            <a:fillRect/>
          </a:stretch>
        </p:blipFill>
        <p:spPr>
          <a:xfrm>
            <a:off x="7520821" y="1380530"/>
            <a:ext cx="5172789" cy="4453057"/>
          </a:xfrm>
          <a:prstGeom prst="rect">
            <a:avLst/>
          </a:prstGeom>
        </p:spPr>
      </p:pic>
      <p:sp>
        <p:nvSpPr>
          <p:cNvPr id="8" name="Text 3"/>
          <p:cNvSpPr/>
          <p:nvPr/>
        </p:nvSpPr>
        <p:spPr>
          <a:xfrm>
            <a:off x="7513439" y="6146125"/>
            <a:ext cx="5172789" cy="1039178"/>
          </a:xfrm>
          <a:prstGeom prst="rect">
            <a:avLst/>
          </a:prstGeom>
          <a:noFill/>
          <a:ln/>
        </p:spPr>
        <p:txBody>
          <a:bodyPr wrap="square" rtlCol="0" anchor="t"/>
          <a:lstStyle/>
          <a:p>
            <a:pPr marL="0" indent="0">
              <a:lnSpc>
                <a:spcPts val="2047"/>
              </a:lnSpc>
              <a:buNone/>
            </a:pPr>
            <a:r>
              <a:rPr lang="en-US" sz="1279" dirty="0">
                <a:solidFill>
                  <a:srgbClr val="CFD0D8"/>
                </a:solidFill>
                <a:latin typeface="Roboto" pitchFamily="34" charset="0"/>
                <a:ea typeface="Roboto" pitchFamily="34" charset="-122"/>
                <a:cs typeface="Roboto" pitchFamily="34" charset="-120"/>
              </a:rPr>
              <a:t>This report calculates the average global temperature annually and assesses the degree of uncertainty associated with these temperature measurements. It provides insights into global climate trends while also highlighting the reliability of temperature data from various countries.</a:t>
            </a:r>
            <a:endParaRPr lang="en-US" sz="1279" dirty="0"/>
          </a:p>
        </p:txBody>
      </p:sp>
      <p:sp>
        <p:nvSpPr>
          <p:cNvPr id="10" name="TextBox 9">
            <a:extLst>
              <a:ext uri="{FF2B5EF4-FFF2-40B4-BE49-F238E27FC236}">
                <a16:creationId xmlns:a16="http://schemas.microsoft.com/office/drawing/2014/main" id="{62050A83-A990-4E09-95ED-37BAF856CE84}"/>
              </a:ext>
            </a:extLst>
          </p:cNvPr>
          <p:cNvSpPr txBox="1"/>
          <p:nvPr/>
        </p:nvSpPr>
        <p:spPr>
          <a:xfrm>
            <a:off x="796066" y="264082"/>
            <a:ext cx="3205779" cy="646331"/>
          </a:xfrm>
          <a:prstGeom prst="rect">
            <a:avLst/>
          </a:prstGeom>
          <a:noFill/>
        </p:spPr>
        <p:txBody>
          <a:bodyPr wrap="square" rtlCol="0">
            <a:spAutoFit/>
          </a:bodyPr>
          <a:lstStyle/>
          <a:p>
            <a:r>
              <a:rPr lang="en-US" sz="3600" dirty="0">
                <a:solidFill>
                  <a:schemeClr val="accent1">
                    <a:lumMod val="60000"/>
                    <a:lumOff val="40000"/>
                  </a:schemeClr>
                </a:solidFill>
              </a:rPr>
              <a:t>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784271"/>
            <a:ext cx="7556421" cy="1417558"/>
          </a:xfrm>
          <a:prstGeom prst="rect">
            <a:avLst/>
          </a:prstGeom>
          <a:noFill/>
          <a:ln/>
        </p:spPr>
        <p:txBody>
          <a:bodyPr wrap="squar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Visualizing the Data Using Charts and Graphs</a:t>
            </a:r>
            <a:endParaRPr lang="en-US" sz="4465" dirty="0"/>
          </a:p>
        </p:txBody>
      </p:sp>
      <p:sp>
        <p:nvSpPr>
          <p:cNvPr id="6" name="Text 2"/>
          <p:cNvSpPr/>
          <p:nvPr/>
        </p:nvSpPr>
        <p:spPr>
          <a:xfrm>
            <a:off x="793790" y="3541990"/>
            <a:ext cx="7556421" cy="2903220"/>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Visualizations play a crucial role in data analysis, enabling us to understand complex information and uncover hidden patterns. They transform raw data into easily digestible and engaging visual representations, making it simpler to identify trends, outliers, and relationships that might otherwise be missed. This is particularly relevant in the context of weather and temperature data, where visualizations help us to see how these factors change over time and across different locations, leading to a deeper understanding of climate patterns and their impact.</a:t>
            </a:r>
            <a:endParaRPr lang="en-US" sz="1786"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389521" y="2194441"/>
            <a:ext cx="8297637" cy="4346208"/>
          </a:xfrm>
          <a:prstGeom prst="rect">
            <a:avLst/>
          </a:prstGeom>
        </p:spPr>
      </p:pic>
      <p:sp>
        <p:nvSpPr>
          <p:cNvPr id="5" name="Text 1"/>
          <p:cNvSpPr/>
          <p:nvPr/>
        </p:nvSpPr>
        <p:spPr>
          <a:xfrm>
            <a:off x="8687158" y="895739"/>
            <a:ext cx="5156954" cy="708779"/>
          </a:xfrm>
          <a:prstGeom prst="rect">
            <a:avLst/>
          </a:prstGeom>
          <a:noFill/>
          <a:ln/>
        </p:spPr>
        <p:txBody>
          <a:bodyPr wrap="none" rtlCol="0" anchor="t"/>
          <a:lstStyle/>
          <a:p>
            <a:pPr marL="0" indent="0">
              <a:lnSpc>
                <a:spcPts val="5581"/>
              </a:lnSpc>
              <a:buNone/>
            </a:pPr>
            <a:r>
              <a:rPr lang="en-US" sz="4465" dirty="0">
                <a:solidFill>
                  <a:srgbClr val="AFCBF8"/>
                </a:solidFill>
                <a:latin typeface="Roboto" pitchFamily="34" charset="0"/>
                <a:ea typeface="Roboto" pitchFamily="34" charset="-122"/>
                <a:cs typeface="Roboto" pitchFamily="34" charset="-120"/>
              </a:rPr>
              <a:t>Map Visual</a:t>
            </a:r>
            <a:endParaRPr lang="en-US" sz="4465" dirty="0"/>
          </a:p>
        </p:txBody>
      </p:sp>
      <p:sp>
        <p:nvSpPr>
          <p:cNvPr id="6" name="Text 2"/>
          <p:cNvSpPr/>
          <p:nvPr/>
        </p:nvSpPr>
        <p:spPr>
          <a:xfrm>
            <a:off x="8868609" y="1915023"/>
            <a:ext cx="4794052"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By hovering over each city, we can see the sum of the average temperature and the sum of the average temperature uncertainty</a:t>
            </a:r>
            <a:endParaRPr lang="en-US" sz="1786" dirty="0"/>
          </a:p>
        </p:txBody>
      </p:sp>
      <p:sp>
        <p:nvSpPr>
          <p:cNvPr id="7" name="Text 3"/>
          <p:cNvSpPr/>
          <p:nvPr/>
        </p:nvSpPr>
        <p:spPr>
          <a:xfrm>
            <a:off x="8791876" y="3492909"/>
            <a:ext cx="4794052" cy="725805"/>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This allows us to quickly visualize and compare the temperature data across different locations</a:t>
            </a:r>
            <a:endParaRPr lang="en-US" sz="1786" dirty="0"/>
          </a:p>
        </p:txBody>
      </p:sp>
      <p:sp>
        <p:nvSpPr>
          <p:cNvPr id="8" name="Text 4"/>
          <p:cNvSpPr/>
          <p:nvPr/>
        </p:nvSpPr>
        <p:spPr>
          <a:xfrm>
            <a:off x="8868609" y="4695944"/>
            <a:ext cx="4794052" cy="725805"/>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The map provides a high-level, at-a-glance view of the temperature patterns in the region</a:t>
            </a:r>
            <a:endParaRPr lang="en-US" sz="1786" dirty="0"/>
          </a:p>
        </p:txBody>
      </p:sp>
      <p:sp>
        <p:nvSpPr>
          <p:cNvPr id="9" name="Text 5"/>
          <p:cNvSpPr/>
          <p:nvPr/>
        </p:nvSpPr>
        <p:spPr>
          <a:xfrm>
            <a:off x="8868609" y="5898979"/>
            <a:ext cx="4794052"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We can use this to identify any outliers or areas of interest that we may want to explore further in the presentation</a:t>
            </a:r>
            <a:endParaRPr lang="en-US" sz="1786"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793790" y="1520666"/>
            <a:ext cx="6244709" cy="3685699"/>
          </a:xfrm>
          <a:prstGeom prst="rect">
            <a:avLst/>
          </a:prstGeom>
        </p:spPr>
      </p:pic>
      <p:sp>
        <p:nvSpPr>
          <p:cNvPr id="5" name="Text 1"/>
          <p:cNvSpPr/>
          <p:nvPr/>
        </p:nvSpPr>
        <p:spPr>
          <a:xfrm>
            <a:off x="7599521" y="1520666"/>
            <a:ext cx="3402330" cy="425291"/>
          </a:xfrm>
          <a:prstGeom prst="rect">
            <a:avLst/>
          </a:prstGeom>
          <a:noFill/>
          <a:ln/>
        </p:spPr>
        <p:txBody>
          <a:bodyPr wrap="none" rtlCol="0" anchor="t"/>
          <a:lstStyle/>
          <a:p>
            <a:pPr marL="0" indent="0">
              <a:lnSpc>
                <a:spcPts val="3349"/>
              </a:lnSpc>
              <a:buNone/>
            </a:pPr>
            <a:r>
              <a:rPr lang="en-US" sz="2679" b="1" dirty="0">
                <a:solidFill>
                  <a:srgbClr val="AFCBF8"/>
                </a:solidFill>
                <a:latin typeface="Roboto" pitchFamily="34" charset="0"/>
                <a:ea typeface="Roboto" pitchFamily="34" charset="-122"/>
                <a:cs typeface="Roboto" pitchFamily="34" charset="-120"/>
              </a:rPr>
              <a:t>Area chart </a:t>
            </a:r>
            <a:endParaRPr lang="en-US" sz="2679" dirty="0"/>
          </a:p>
        </p:txBody>
      </p:sp>
      <p:sp>
        <p:nvSpPr>
          <p:cNvPr id="6" name="Text 2"/>
          <p:cNvSpPr/>
          <p:nvPr/>
        </p:nvSpPr>
        <p:spPr>
          <a:xfrm>
            <a:off x="7599521" y="2172772"/>
            <a:ext cx="6244709"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The area chart on this slide allows us to visualize the temperature uncertainty for a selected city.</a:t>
            </a:r>
            <a:endParaRPr lang="en-US" sz="1786" dirty="0"/>
          </a:p>
        </p:txBody>
      </p:sp>
      <p:sp>
        <p:nvSpPr>
          <p:cNvPr id="7" name="Text 3"/>
          <p:cNvSpPr/>
          <p:nvPr/>
        </p:nvSpPr>
        <p:spPr>
          <a:xfrm>
            <a:off x="7599521" y="3125391"/>
            <a:ext cx="3402330" cy="425291"/>
          </a:xfrm>
          <a:prstGeom prst="rect">
            <a:avLst/>
          </a:prstGeom>
          <a:noFill/>
          <a:ln/>
        </p:spPr>
        <p:txBody>
          <a:bodyPr wrap="none" rtlCol="0" anchor="t"/>
          <a:lstStyle/>
          <a:p>
            <a:pPr marL="0" indent="0">
              <a:lnSpc>
                <a:spcPts val="3349"/>
              </a:lnSpc>
              <a:buNone/>
            </a:pPr>
            <a:r>
              <a:rPr lang="en-US" sz="2679" b="1" dirty="0">
                <a:solidFill>
                  <a:srgbClr val="AFCBF8"/>
                </a:solidFill>
                <a:latin typeface="Roboto" pitchFamily="34" charset="0"/>
                <a:ea typeface="Roboto" pitchFamily="34" charset="-122"/>
                <a:cs typeface="Roboto" pitchFamily="34" charset="-120"/>
              </a:rPr>
              <a:t>Funnel chart </a:t>
            </a:r>
            <a:endParaRPr lang="en-US" sz="2679" dirty="0"/>
          </a:p>
        </p:txBody>
      </p:sp>
      <p:sp>
        <p:nvSpPr>
          <p:cNvPr id="8" name="Text 4"/>
          <p:cNvSpPr/>
          <p:nvPr/>
        </p:nvSpPr>
        <p:spPr>
          <a:xfrm>
            <a:off x="7599521" y="3777496"/>
            <a:ext cx="6244709" cy="1451610"/>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The funnel chart arranges the countries in descending order by average temperature. Selecting a single country from the funnel chart will update the area chart to reflect the temperature data for that country.</a:t>
            </a:r>
            <a:endParaRPr lang="en-US" sz="1786" dirty="0"/>
          </a:p>
        </p:txBody>
      </p:sp>
      <p:sp>
        <p:nvSpPr>
          <p:cNvPr id="9" name="Text 5"/>
          <p:cNvSpPr/>
          <p:nvPr/>
        </p:nvSpPr>
        <p:spPr>
          <a:xfrm>
            <a:off x="1156692" y="5795963"/>
            <a:ext cx="5881807"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By using these two visualizations together, we can easily compare the temperature patterns across different cities and countries.</a:t>
            </a:r>
            <a:endParaRPr lang="en-US" sz="1786" dirty="0"/>
          </a:p>
        </p:txBody>
      </p:sp>
      <p:sp>
        <p:nvSpPr>
          <p:cNvPr id="10" name="Text 6"/>
          <p:cNvSpPr/>
          <p:nvPr/>
        </p:nvSpPr>
        <p:spPr>
          <a:xfrm>
            <a:off x="7962424" y="5795963"/>
            <a:ext cx="5881807" cy="1088708"/>
          </a:xfrm>
          <a:prstGeom prst="rect">
            <a:avLst/>
          </a:prstGeom>
          <a:noFill/>
          <a:ln/>
        </p:spPr>
        <p:txBody>
          <a:bodyPr wrap="square" rtlCol="0" anchor="t"/>
          <a:lstStyle/>
          <a:p>
            <a:pPr marL="342900" indent="-342900" algn="l">
              <a:lnSpc>
                <a:spcPts val="2858"/>
              </a:lnSpc>
              <a:buSzPct val="100000"/>
              <a:buChar char="•"/>
            </a:pPr>
            <a:r>
              <a:rPr lang="en-US" sz="1786" dirty="0">
                <a:solidFill>
                  <a:srgbClr val="CFD0D8"/>
                </a:solidFill>
                <a:latin typeface="Roboto" pitchFamily="34" charset="0"/>
                <a:ea typeface="Roboto" pitchFamily="34" charset="-122"/>
                <a:cs typeface="Roboto" pitchFamily="34" charset="-120"/>
              </a:rPr>
              <a:t>This combined view allows us to quickly identify the countries and cities with the most stable or variable temperatures.</a:t>
            </a:r>
            <a:endParaRPr lang="en-US" sz="1786"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734616" y="980123"/>
            <a:ext cx="6530697" cy="3394710"/>
          </a:xfrm>
          <a:prstGeom prst="rect">
            <a:avLst/>
          </a:prstGeom>
        </p:spPr>
      </p:pic>
      <p:sp>
        <p:nvSpPr>
          <p:cNvPr id="5" name="Text 1"/>
          <p:cNvSpPr/>
          <p:nvPr/>
        </p:nvSpPr>
        <p:spPr>
          <a:xfrm>
            <a:off x="734616" y="4610933"/>
            <a:ext cx="7144941" cy="335756"/>
          </a:xfrm>
          <a:prstGeom prst="rect">
            <a:avLst/>
          </a:prstGeom>
          <a:noFill/>
          <a:ln/>
        </p:spPr>
        <p:txBody>
          <a:bodyPr wrap="none" rtlCol="0" anchor="t"/>
          <a:lstStyle/>
          <a:p>
            <a:pPr marL="0" indent="0">
              <a:lnSpc>
                <a:spcPts val="2645"/>
              </a:lnSpc>
              <a:buNone/>
            </a:pPr>
            <a:endParaRPr lang="en-US" sz="1653" dirty="0"/>
          </a:p>
        </p:txBody>
      </p:sp>
      <p:sp>
        <p:nvSpPr>
          <p:cNvPr id="6" name="Text 2"/>
          <p:cNvSpPr/>
          <p:nvPr/>
        </p:nvSpPr>
        <p:spPr>
          <a:xfrm>
            <a:off x="8399145" y="2611755"/>
            <a:ext cx="5247918" cy="656034"/>
          </a:xfrm>
          <a:prstGeom prst="rect">
            <a:avLst/>
          </a:prstGeom>
          <a:noFill/>
          <a:ln/>
        </p:spPr>
        <p:txBody>
          <a:bodyPr wrap="none" rtlCol="0" anchor="t"/>
          <a:lstStyle/>
          <a:p>
            <a:pPr marL="0" indent="0">
              <a:lnSpc>
                <a:spcPts val="5165"/>
              </a:lnSpc>
              <a:buNone/>
            </a:pPr>
            <a:r>
              <a:rPr lang="en-US" sz="4132" dirty="0">
                <a:solidFill>
                  <a:srgbClr val="AFCBF8"/>
                </a:solidFill>
                <a:latin typeface="Roboto" pitchFamily="34" charset="0"/>
                <a:ea typeface="Roboto" pitchFamily="34" charset="-122"/>
                <a:cs typeface="Roboto" pitchFamily="34" charset="-120"/>
              </a:rPr>
              <a:t>Pie chart</a:t>
            </a:r>
            <a:endParaRPr lang="en-US" sz="4132" dirty="0"/>
          </a:p>
        </p:txBody>
      </p:sp>
      <p:sp>
        <p:nvSpPr>
          <p:cNvPr id="7" name="Shape 3"/>
          <p:cNvSpPr/>
          <p:nvPr/>
        </p:nvSpPr>
        <p:spPr>
          <a:xfrm>
            <a:off x="734616" y="5371624"/>
            <a:ext cx="4247078" cy="2113836"/>
          </a:xfrm>
          <a:prstGeom prst="roundRect">
            <a:avLst>
              <a:gd name="adj" fmla="val 4171"/>
            </a:avLst>
          </a:prstGeom>
          <a:solidFill>
            <a:srgbClr val="182567"/>
          </a:solidFill>
          <a:ln w="7620">
            <a:solidFill>
              <a:srgbClr val="313E80"/>
            </a:solidFill>
            <a:prstDash val="solid"/>
          </a:ln>
        </p:spPr>
      </p:sp>
      <p:sp>
        <p:nvSpPr>
          <p:cNvPr id="8" name="Text 4"/>
          <p:cNvSpPr/>
          <p:nvPr/>
        </p:nvSpPr>
        <p:spPr>
          <a:xfrm>
            <a:off x="1287899" y="5589151"/>
            <a:ext cx="3476268" cy="1343025"/>
          </a:xfrm>
          <a:prstGeom prst="rect">
            <a:avLst/>
          </a:prstGeom>
          <a:noFill/>
          <a:ln/>
        </p:spPr>
        <p:txBody>
          <a:bodyPr wrap="square" rtlCol="0" anchor="t"/>
          <a:lstStyle/>
          <a:p>
            <a:pPr marL="342900" indent="-342900" algn="l">
              <a:lnSpc>
                <a:spcPts val="2645"/>
              </a:lnSpc>
              <a:buSzPct val="100000"/>
              <a:buChar char="•"/>
            </a:pPr>
            <a:r>
              <a:rPr lang="en-US" sz="1653" dirty="0">
                <a:solidFill>
                  <a:srgbClr val="CFD0D8"/>
                </a:solidFill>
                <a:latin typeface="Roboto" pitchFamily="34" charset="0"/>
                <a:ea typeface="Roboto" pitchFamily="34" charset="-122"/>
                <a:cs typeface="Roboto" pitchFamily="34" charset="-120"/>
              </a:rPr>
              <a:t>The pie chart on this slide shows the average temperature and average temperature uncertainty for a selected city.</a:t>
            </a:r>
            <a:endParaRPr lang="en-US" sz="1653" dirty="0"/>
          </a:p>
        </p:txBody>
      </p:sp>
      <p:sp>
        <p:nvSpPr>
          <p:cNvPr id="9" name="Shape 5"/>
          <p:cNvSpPr/>
          <p:nvPr/>
        </p:nvSpPr>
        <p:spPr>
          <a:xfrm>
            <a:off x="5191601" y="5371624"/>
            <a:ext cx="4247078" cy="2113836"/>
          </a:xfrm>
          <a:prstGeom prst="roundRect">
            <a:avLst>
              <a:gd name="adj" fmla="val 4171"/>
            </a:avLst>
          </a:prstGeom>
          <a:solidFill>
            <a:srgbClr val="182567"/>
          </a:solidFill>
          <a:ln w="7620">
            <a:solidFill>
              <a:srgbClr val="313E80"/>
            </a:solidFill>
            <a:prstDash val="solid"/>
          </a:ln>
        </p:spPr>
      </p:sp>
      <p:sp>
        <p:nvSpPr>
          <p:cNvPr id="10" name="Text 6"/>
          <p:cNvSpPr/>
          <p:nvPr/>
        </p:nvSpPr>
        <p:spPr>
          <a:xfrm>
            <a:off x="5744885" y="5589151"/>
            <a:ext cx="3476268" cy="1343025"/>
          </a:xfrm>
          <a:prstGeom prst="rect">
            <a:avLst/>
          </a:prstGeom>
          <a:noFill/>
          <a:ln/>
        </p:spPr>
        <p:txBody>
          <a:bodyPr wrap="square" rtlCol="0" anchor="t"/>
          <a:lstStyle/>
          <a:p>
            <a:pPr marL="342900" indent="-342900" algn="l">
              <a:lnSpc>
                <a:spcPts val="2645"/>
              </a:lnSpc>
              <a:buSzPct val="100000"/>
              <a:buChar char="•"/>
            </a:pPr>
            <a:r>
              <a:rPr lang="en-US" sz="1653" dirty="0">
                <a:solidFill>
                  <a:srgbClr val="CFD0D8"/>
                </a:solidFill>
                <a:latin typeface="Roboto" pitchFamily="34" charset="0"/>
                <a:ea typeface="Roboto" pitchFamily="34" charset="-122"/>
                <a:cs typeface="Roboto" pitchFamily="34" charset="-120"/>
              </a:rPr>
              <a:t>Users can use the sort dropdown list to select a specific city, and the pie chart will update to reflect the data for that city.</a:t>
            </a:r>
            <a:endParaRPr lang="en-US" sz="1653" dirty="0"/>
          </a:p>
        </p:txBody>
      </p:sp>
      <p:sp>
        <p:nvSpPr>
          <p:cNvPr id="11" name="Shape 7"/>
          <p:cNvSpPr/>
          <p:nvPr/>
        </p:nvSpPr>
        <p:spPr>
          <a:xfrm>
            <a:off x="9648587" y="5371624"/>
            <a:ext cx="4247078" cy="2113836"/>
          </a:xfrm>
          <a:prstGeom prst="roundRect">
            <a:avLst>
              <a:gd name="adj" fmla="val 4171"/>
            </a:avLst>
          </a:prstGeom>
          <a:solidFill>
            <a:srgbClr val="182567"/>
          </a:solidFill>
          <a:ln w="7620">
            <a:solidFill>
              <a:srgbClr val="313E80"/>
            </a:solidFill>
            <a:prstDash val="solid"/>
          </a:ln>
        </p:spPr>
      </p:sp>
      <p:sp>
        <p:nvSpPr>
          <p:cNvPr id="12" name="Text 8"/>
          <p:cNvSpPr/>
          <p:nvPr/>
        </p:nvSpPr>
        <p:spPr>
          <a:xfrm>
            <a:off x="10201870" y="5421272"/>
            <a:ext cx="3476268" cy="1678781"/>
          </a:xfrm>
          <a:prstGeom prst="rect">
            <a:avLst/>
          </a:prstGeom>
          <a:noFill/>
          <a:ln/>
        </p:spPr>
        <p:txBody>
          <a:bodyPr wrap="square" rtlCol="0" anchor="t"/>
          <a:lstStyle/>
          <a:p>
            <a:pPr marL="342900" indent="-342900" algn="l">
              <a:lnSpc>
                <a:spcPts val="2645"/>
              </a:lnSpc>
              <a:buSzPct val="100000"/>
              <a:buChar char="•"/>
            </a:pPr>
            <a:r>
              <a:rPr lang="en-US" sz="1653" dirty="0">
                <a:solidFill>
                  <a:srgbClr val="CFD0D8"/>
                </a:solidFill>
                <a:latin typeface="Roboto" pitchFamily="34" charset="0"/>
                <a:ea typeface="Roboto" pitchFamily="34" charset="-122"/>
                <a:cs typeface="Roboto" pitchFamily="34" charset="-120"/>
              </a:rPr>
              <a:t>The pie chart provides a visual representation of the temperature data, making it easy to compare the average temperature and uncertainty for different cities.</a:t>
            </a:r>
            <a:endParaRPr lang="en-US" sz="165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040130"/>
            <a:ext cx="6995398"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Preparing the Data in SSMS</a:t>
            </a:r>
            <a:endParaRPr lang="en-US" sz="4465" dirty="0"/>
          </a:p>
        </p:txBody>
      </p:sp>
      <p:sp>
        <p:nvSpPr>
          <p:cNvPr id="6" name="Shape 2"/>
          <p:cNvSpPr/>
          <p:nvPr/>
        </p:nvSpPr>
        <p:spPr>
          <a:xfrm>
            <a:off x="6605111" y="2089071"/>
            <a:ext cx="30480" cy="5100280"/>
          </a:xfrm>
          <a:prstGeom prst="roundRect">
            <a:avLst>
              <a:gd name="adj" fmla="val 312558"/>
            </a:avLst>
          </a:prstGeom>
          <a:solidFill>
            <a:srgbClr val="313E80"/>
          </a:solidFill>
          <a:ln/>
        </p:spPr>
      </p:sp>
      <p:sp>
        <p:nvSpPr>
          <p:cNvPr id="7" name="Shape 3"/>
          <p:cNvSpPr/>
          <p:nvPr/>
        </p:nvSpPr>
        <p:spPr>
          <a:xfrm>
            <a:off x="6845022" y="2584133"/>
            <a:ext cx="793790" cy="30480"/>
          </a:xfrm>
          <a:prstGeom prst="roundRect">
            <a:avLst>
              <a:gd name="adj" fmla="val 312558"/>
            </a:avLst>
          </a:prstGeom>
          <a:solidFill>
            <a:srgbClr val="313E80"/>
          </a:solidFill>
          <a:ln/>
        </p:spPr>
      </p:sp>
      <p:sp>
        <p:nvSpPr>
          <p:cNvPr id="8" name="Shape 4"/>
          <p:cNvSpPr/>
          <p:nvPr/>
        </p:nvSpPr>
        <p:spPr>
          <a:xfrm>
            <a:off x="6365200" y="2344222"/>
            <a:ext cx="510302" cy="510302"/>
          </a:xfrm>
          <a:prstGeom prst="roundRect">
            <a:avLst>
              <a:gd name="adj" fmla="val 18669"/>
            </a:avLst>
          </a:prstGeom>
          <a:solidFill>
            <a:srgbClr val="182567"/>
          </a:solidFill>
          <a:ln w="7620">
            <a:solidFill>
              <a:srgbClr val="313E80"/>
            </a:solidFill>
            <a:prstDash val="solid"/>
          </a:ln>
        </p:spPr>
      </p:sp>
      <p:sp>
        <p:nvSpPr>
          <p:cNvPr id="9" name="Text 5"/>
          <p:cNvSpPr/>
          <p:nvPr/>
        </p:nvSpPr>
        <p:spPr>
          <a:xfrm>
            <a:off x="6523673" y="2429232"/>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1</a:t>
            </a:r>
            <a:endParaRPr lang="en-US" sz="2679" dirty="0"/>
          </a:p>
        </p:txBody>
      </p:sp>
      <p:sp>
        <p:nvSpPr>
          <p:cNvPr id="10" name="Text 6"/>
          <p:cNvSpPr/>
          <p:nvPr/>
        </p:nvSpPr>
        <p:spPr>
          <a:xfrm>
            <a:off x="7867888" y="2315885"/>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Data Import</a:t>
            </a:r>
            <a:endParaRPr lang="en-US" sz="2233" dirty="0"/>
          </a:p>
        </p:txBody>
      </p:sp>
      <p:sp>
        <p:nvSpPr>
          <p:cNvPr id="11" name="Text 7"/>
          <p:cNvSpPr/>
          <p:nvPr/>
        </p:nvSpPr>
        <p:spPr>
          <a:xfrm>
            <a:off x="7867888" y="2806303"/>
            <a:ext cx="5968722" cy="362903"/>
          </a:xfrm>
          <a:prstGeom prst="rect">
            <a:avLst/>
          </a:prstGeom>
          <a:noFill/>
          <a:ln/>
        </p:spPr>
        <p:txBody>
          <a:bodyPr wrap="non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Import the raw weather data into SQL Server using SSMS.</a:t>
            </a:r>
            <a:endParaRPr lang="en-US" sz="1786" dirty="0"/>
          </a:p>
        </p:txBody>
      </p:sp>
      <p:sp>
        <p:nvSpPr>
          <p:cNvPr id="12" name="Shape 8"/>
          <p:cNvSpPr/>
          <p:nvPr/>
        </p:nvSpPr>
        <p:spPr>
          <a:xfrm>
            <a:off x="6845022" y="4117896"/>
            <a:ext cx="793790" cy="30480"/>
          </a:xfrm>
          <a:prstGeom prst="roundRect">
            <a:avLst>
              <a:gd name="adj" fmla="val 312558"/>
            </a:avLst>
          </a:prstGeom>
          <a:solidFill>
            <a:srgbClr val="313E80"/>
          </a:solidFill>
          <a:ln/>
        </p:spPr>
      </p:sp>
      <p:sp>
        <p:nvSpPr>
          <p:cNvPr id="13" name="Shape 9"/>
          <p:cNvSpPr/>
          <p:nvPr/>
        </p:nvSpPr>
        <p:spPr>
          <a:xfrm>
            <a:off x="6365200" y="3877985"/>
            <a:ext cx="510302" cy="510302"/>
          </a:xfrm>
          <a:prstGeom prst="roundRect">
            <a:avLst>
              <a:gd name="adj" fmla="val 18669"/>
            </a:avLst>
          </a:prstGeom>
          <a:solidFill>
            <a:srgbClr val="182567"/>
          </a:solidFill>
          <a:ln w="7620">
            <a:solidFill>
              <a:srgbClr val="313E80"/>
            </a:solidFill>
            <a:prstDash val="solid"/>
          </a:ln>
        </p:spPr>
      </p:sp>
      <p:sp>
        <p:nvSpPr>
          <p:cNvPr id="14" name="Text 10"/>
          <p:cNvSpPr/>
          <p:nvPr/>
        </p:nvSpPr>
        <p:spPr>
          <a:xfrm>
            <a:off x="6523673" y="3962995"/>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2</a:t>
            </a:r>
            <a:endParaRPr lang="en-US" sz="2679" dirty="0"/>
          </a:p>
        </p:txBody>
      </p:sp>
      <p:sp>
        <p:nvSpPr>
          <p:cNvPr id="15" name="Text 11"/>
          <p:cNvSpPr/>
          <p:nvPr/>
        </p:nvSpPr>
        <p:spPr>
          <a:xfrm>
            <a:off x="7867888" y="3849648"/>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Database Design</a:t>
            </a:r>
            <a:endParaRPr lang="en-US" sz="2233" dirty="0"/>
          </a:p>
        </p:txBody>
      </p:sp>
      <p:sp>
        <p:nvSpPr>
          <p:cNvPr id="16" name="Text 12"/>
          <p:cNvSpPr/>
          <p:nvPr/>
        </p:nvSpPr>
        <p:spPr>
          <a:xfrm>
            <a:off x="7867888" y="4340066"/>
            <a:ext cx="5968722"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Create tables and relationships to structure the data effectively.</a:t>
            </a:r>
            <a:endParaRPr lang="en-US" sz="1786" dirty="0"/>
          </a:p>
        </p:txBody>
      </p:sp>
      <p:sp>
        <p:nvSpPr>
          <p:cNvPr id="17" name="Shape 13"/>
          <p:cNvSpPr/>
          <p:nvPr/>
        </p:nvSpPr>
        <p:spPr>
          <a:xfrm>
            <a:off x="6845022" y="6014561"/>
            <a:ext cx="793790" cy="30480"/>
          </a:xfrm>
          <a:prstGeom prst="roundRect">
            <a:avLst>
              <a:gd name="adj" fmla="val 312558"/>
            </a:avLst>
          </a:prstGeom>
          <a:solidFill>
            <a:srgbClr val="313E80"/>
          </a:solidFill>
          <a:ln/>
        </p:spPr>
      </p:sp>
      <p:sp>
        <p:nvSpPr>
          <p:cNvPr id="18" name="Shape 14"/>
          <p:cNvSpPr/>
          <p:nvPr/>
        </p:nvSpPr>
        <p:spPr>
          <a:xfrm>
            <a:off x="6365200" y="5774650"/>
            <a:ext cx="510302" cy="510302"/>
          </a:xfrm>
          <a:prstGeom prst="roundRect">
            <a:avLst>
              <a:gd name="adj" fmla="val 18669"/>
            </a:avLst>
          </a:prstGeom>
          <a:solidFill>
            <a:srgbClr val="182567"/>
          </a:solidFill>
          <a:ln w="7620">
            <a:solidFill>
              <a:srgbClr val="313E80"/>
            </a:solidFill>
            <a:prstDash val="solid"/>
          </a:ln>
        </p:spPr>
      </p:sp>
      <p:sp>
        <p:nvSpPr>
          <p:cNvPr id="19" name="Text 15"/>
          <p:cNvSpPr/>
          <p:nvPr/>
        </p:nvSpPr>
        <p:spPr>
          <a:xfrm>
            <a:off x="6523673" y="5859661"/>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3</a:t>
            </a:r>
            <a:endParaRPr lang="en-US" sz="2679" dirty="0"/>
          </a:p>
        </p:txBody>
      </p:sp>
      <p:sp>
        <p:nvSpPr>
          <p:cNvPr id="20" name="Text 16"/>
          <p:cNvSpPr/>
          <p:nvPr/>
        </p:nvSpPr>
        <p:spPr>
          <a:xfrm>
            <a:off x="7867888" y="5746313"/>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Data Validation</a:t>
            </a:r>
            <a:endParaRPr lang="en-US" sz="2233" dirty="0"/>
          </a:p>
        </p:txBody>
      </p:sp>
      <p:sp>
        <p:nvSpPr>
          <p:cNvPr id="21" name="Text 17"/>
          <p:cNvSpPr/>
          <p:nvPr/>
        </p:nvSpPr>
        <p:spPr>
          <a:xfrm>
            <a:off x="7867888" y="6236732"/>
            <a:ext cx="5968722"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Verify data integrity and consistency to ensure reliable analysis.</a:t>
            </a:r>
            <a:endParaRPr lang="en-US" sz="178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821430"/>
            <a:ext cx="7455694"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Conclusions and Key Insights</a:t>
            </a:r>
            <a:endParaRPr lang="en-US" sz="4465" dirty="0"/>
          </a:p>
        </p:txBody>
      </p:sp>
      <p:pic>
        <p:nvPicPr>
          <p:cNvPr id="6" name="Image 2" descr="preencoded.png"/>
          <p:cNvPicPr>
            <a:picLocks noChangeAspect="1"/>
          </p:cNvPicPr>
          <p:nvPr/>
        </p:nvPicPr>
        <p:blipFill>
          <a:blip r:embed="rId5"/>
          <a:stretch>
            <a:fillRect/>
          </a:stretch>
        </p:blipFill>
        <p:spPr>
          <a:xfrm>
            <a:off x="793790" y="4870371"/>
            <a:ext cx="566976" cy="566976"/>
          </a:xfrm>
          <a:prstGeom prst="rect">
            <a:avLst/>
          </a:prstGeom>
        </p:spPr>
      </p:pic>
      <p:sp>
        <p:nvSpPr>
          <p:cNvPr id="7" name="Text 2"/>
          <p:cNvSpPr/>
          <p:nvPr/>
        </p:nvSpPr>
        <p:spPr>
          <a:xfrm>
            <a:off x="793790" y="5664160"/>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Temperature Trends</a:t>
            </a:r>
            <a:endParaRPr lang="en-US" sz="2233" dirty="0"/>
          </a:p>
        </p:txBody>
      </p:sp>
      <p:sp>
        <p:nvSpPr>
          <p:cNvPr id="8" name="Text 3"/>
          <p:cNvSpPr/>
          <p:nvPr/>
        </p:nvSpPr>
        <p:spPr>
          <a:xfrm>
            <a:off x="793790" y="6154579"/>
            <a:ext cx="3005495"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Identify significant warming trends in certain regions.</a:t>
            </a:r>
            <a:endParaRPr lang="en-US" sz="1786" dirty="0"/>
          </a:p>
        </p:txBody>
      </p:sp>
      <p:pic>
        <p:nvPicPr>
          <p:cNvPr id="9" name="Image 3" descr="preencoded.png"/>
          <p:cNvPicPr>
            <a:picLocks noChangeAspect="1"/>
          </p:cNvPicPr>
          <p:nvPr/>
        </p:nvPicPr>
        <p:blipFill>
          <a:blip r:embed="rId6"/>
          <a:stretch>
            <a:fillRect/>
          </a:stretch>
        </p:blipFill>
        <p:spPr>
          <a:xfrm>
            <a:off x="4139446" y="4870371"/>
            <a:ext cx="566976" cy="566976"/>
          </a:xfrm>
          <a:prstGeom prst="rect">
            <a:avLst/>
          </a:prstGeom>
        </p:spPr>
      </p:pic>
      <p:sp>
        <p:nvSpPr>
          <p:cNvPr id="10" name="Text 4"/>
          <p:cNvSpPr/>
          <p:nvPr/>
        </p:nvSpPr>
        <p:spPr>
          <a:xfrm>
            <a:off x="4139446" y="5664160"/>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Seasonal Variations</a:t>
            </a:r>
            <a:endParaRPr lang="en-US" sz="2233" dirty="0"/>
          </a:p>
        </p:txBody>
      </p:sp>
      <p:sp>
        <p:nvSpPr>
          <p:cNvPr id="11" name="Text 5"/>
          <p:cNvSpPr/>
          <p:nvPr/>
        </p:nvSpPr>
        <p:spPr>
          <a:xfrm>
            <a:off x="4139446" y="6154579"/>
            <a:ext cx="3005614"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Explore the influence of seasons on weather patterns.</a:t>
            </a:r>
            <a:endParaRPr lang="en-US" sz="1786" dirty="0"/>
          </a:p>
        </p:txBody>
      </p:sp>
      <p:pic>
        <p:nvPicPr>
          <p:cNvPr id="12" name="Image 4" descr="preencoded.png"/>
          <p:cNvPicPr>
            <a:picLocks noChangeAspect="1"/>
          </p:cNvPicPr>
          <p:nvPr/>
        </p:nvPicPr>
        <p:blipFill>
          <a:blip r:embed="rId7"/>
          <a:stretch>
            <a:fillRect/>
          </a:stretch>
        </p:blipFill>
        <p:spPr>
          <a:xfrm>
            <a:off x="7485221" y="4870371"/>
            <a:ext cx="566976" cy="566976"/>
          </a:xfrm>
          <a:prstGeom prst="rect">
            <a:avLst/>
          </a:prstGeom>
        </p:spPr>
      </p:pic>
      <p:sp>
        <p:nvSpPr>
          <p:cNvPr id="13" name="Text 6"/>
          <p:cNvSpPr/>
          <p:nvPr/>
        </p:nvSpPr>
        <p:spPr>
          <a:xfrm>
            <a:off x="7485221" y="5664160"/>
            <a:ext cx="2964894"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Climate Change Impact</a:t>
            </a:r>
            <a:endParaRPr lang="en-US" sz="2233" dirty="0"/>
          </a:p>
        </p:txBody>
      </p:sp>
      <p:sp>
        <p:nvSpPr>
          <p:cNvPr id="14" name="Text 7"/>
          <p:cNvSpPr/>
          <p:nvPr/>
        </p:nvSpPr>
        <p:spPr>
          <a:xfrm>
            <a:off x="7485221" y="6154579"/>
            <a:ext cx="3005614"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Investigate the potential relationship between weather and climate change.</a:t>
            </a:r>
            <a:endParaRPr lang="en-US" sz="1786" dirty="0"/>
          </a:p>
        </p:txBody>
      </p:sp>
      <p:pic>
        <p:nvPicPr>
          <p:cNvPr id="15" name="Image 5" descr="preencoded.png"/>
          <p:cNvPicPr>
            <a:picLocks noChangeAspect="1"/>
          </p:cNvPicPr>
          <p:nvPr/>
        </p:nvPicPr>
        <p:blipFill>
          <a:blip r:embed="rId8"/>
          <a:stretch>
            <a:fillRect/>
          </a:stretch>
        </p:blipFill>
        <p:spPr>
          <a:xfrm>
            <a:off x="10830997" y="4870371"/>
            <a:ext cx="566976" cy="566976"/>
          </a:xfrm>
          <a:prstGeom prst="rect">
            <a:avLst/>
          </a:prstGeom>
        </p:spPr>
      </p:pic>
      <p:sp>
        <p:nvSpPr>
          <p:cNvPr id="16" name="Text 8"/>
          <p:cNvSpPr/>
          <p:nvPr/>
        </p:nvSpPr>
        <p:spPr>
          <a:xfrm>
            <a:off x="10830997" y="5664160"/>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Data-Driven Insights</a:t>
            </a:r>
            <a:endParaRPr lang="en-US" sz="2233" dirty="0"/>
          </a:p>
        </p:txBody>
      </p:sp>
      <p:sp>
        <p:nvSpPr>
          <p:cNvPr id="17" name="Text 9"/>
          <p:cNvSpPr/>
          <p:nvPr/>
        </p:nvSpPr>
        <p:spPr>
          <a:xfrm>
            <a:off x="10830997" y="6154579"/>
            <a:ext cx="3005614"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Extract valuable insights from the data to inform decision-making.</a:t>
            </a:r>
            <a:endParaRPr lang="en-US" sz="1786"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932980"/>
            <a:ext cx="7556421" cy="2934653"/>
          </a:xfrm>
          <a:prstGeom prst="rect">
            <a:avLst/>
          </a:prstGeom>
          <a:noFill/>
          <a:ln/>
        </p:spPr>
        <p:txBody>
          <a:bodyPr wrap="square" rtlCol="0" anchor="t"/>
          <a:lstStyle/>
          <a:p>
            <a:pPr marL="0" indent="0">
              <a:lnSpc>
                <a:spcPts val="7702"/>
              </a:lnSpc>
              <a:buNone/>
            </a:pPr>
            <a:r>
              <a:rPr lang="en-US" sz="6162" dirty="0">
                <a:solidFill>
                  <a:srgbClr val="FFFFFF"/>
                </a:solidFill>
                <a:latin typeface="Roboto" pitchFamily="34" charset="0"/>
                <a:ea typeface="Roboto" pitchFamily="34" charset="-122"/>
                <a:cs typeface="Roboto" pitchFamily="34" charset="-120"/>
              </a:rPr>
              <a:t>THANK YOU </a:t>
            </a:r>
            <a:r>
              <a:rPr lang="en-US" sz="6162" dirty="0">
                <a:solidFill>
                  <a:srgbClr val="FFFFFF"/>
                </a:solidFill>
                <a:latin typeface="Roboto" pitchFamily="34" charset="0"/>
                <a:ea typeface="Roboto" pitchFamily="34" charset="-122"/>
                <a:cs typeface="Roboto" pitchFamily="34" charset="-120"/>
                <a:sym typeface="Wingdings" panose="05000000000000000000" pitchFamily="2" charset="2"/>
              </a:rPr>
              <a:t></a:t>
            </a:r>
            <a:endParaRPr lang="en-US" sz="6162" dirty="0"/>
          </a:p>
        </p:txBody>
      </p:sp>
      <p:sp>
        <p:nvSpPr>
          <p:cNvPr id="6" name="Text 2"/>
          <p:cNvSpPr/>
          <p:nvPr/>
        </p:nvSpPr>
        <p:spPr>
          <a:xfrm>
            <a:off x="793790" y="3689873"/>
            <a:ext cx="7556421" cy="2606629"/>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Made by:</a:t>
            </a:r>
          </a:p>
          <a:p>
            <a:pPr marL="0" indent="0">
              <a:lnSpc>
                <a:spcPts val="2858"/>
              </a:lnSpc>
              <a:buNone/>
            </a:pPr>
            <a:r>
              <a:rPr lang="en-US" sz="1786" dirty="0">
                <a:solidFill>
                  <a:srgbClr val="CFD0D8"/>
                </a:solidFill>
                <a:latin typeface="Roboto" pitchFamily="34" charset="0"/>
                <a:ea typeface="Roboto" pitchFamily="34" charset="-122"/>
                <a:cs typeface="Roboto" pitchFamily="34" charset="-120"/>
              </a:rPr>
              <a:t>Reema Hariry</a:t>
            </a:r>
          </a:p>
          <a:p>
            <a:pPr marL="0" indent="0">
              <a:lnSpc>
                <a:spcPts val="2858"/>
              </a:lnSpc>
              <a:buNone/>
            </a:pPr>
            <a:r>
              <a:rPr lang="en-US" sz="1786" dirty="0">
                <a:solidFill>
                  <a:srgbClr val="CFD0D8"/>
                </a:solidFill>
                <a:latin typeface="Roboto" pitchFamily="34" charset="0"/>
                <a:ea typeface="Roboto" pitchFamily="34" charset="-122"/>
              </a:rPr>
              <a:t>Nadia Talaat</a:t>
            </a:r>
          </a:p>
          <a:p>
            <a:pPr marL="0" indent="0">
              <a:lnSpc>
                <a:spcPts val="2858"/>
              </a:lnSpc>
              <a:buNone/>
            </a:pPr>
            <a:r>
              <a:rPr lang="en-US" sz="1786" dirty="0">
                <a:solidFill>
                  <a:srgbClr val="CFD0D8"/>
                </a:solidFill>
                <a:latin typeface="Roboto" pitchFamily="34" charset="0"/>
                <a:ea typeface="Roboto" pitchFamily="34" charset="-122"/>
              </a:rPr>
              <a:t>Jessica Boles</a:t>
            </a:r>
          </a:p>
          <a:p>
            <a:pPr marL="0" indent="0">
              <a:lnSpc>
                <a:spcPts val="2858"/>
              </a:lnSpc>
              <a:buNone/>
            </a:pPr>
            <a:r>
              <a:rPr lang="en-US" sz="1786" dirty="0">
                <a:solidFill>
                  <a:srgbClr val="CFD0D8"/>
                </a:solidFill>
                <a:latin typeface="Roboto" pitchFamily="34" charset="0"/>
                <a:ea typeface="Roboto" pitchFamily="34" charset="-122"/>
              </a:rPr>
              <a:t>Mohamed El </a:t>
            </a:r>
            <a:r>
              <a:rPr lang="en-US" sz="1786" dirty="0" err="1">
                <a:solidFill>
                  <a:srgbClr val="CFD0D8"/>
                </a:solidFill>
                <a:latin typeface="Roboto" pitchFamily="34" charset="0"/>
                <a:ea typeface="Roboto" pitchFamily="34" charset="-122"/>
              </a:rPr>
              <a:t>Sharkawy</a:t>
            </a:r>
            <a:endParaRPr lang="en-US" sz="1786" dirty="0">
              <a:solidFill>
                <a:srgbClr val="CFD0D8"/>
              </a:solidFill>
              <a:latin typeface="Roboto" pitchFamily="34" charset="0"/>
              <a:ea typeface="Roboto" pitchFamily="34" charset="-122"/>
            </a:endParaRPr>
          </a:p>
          <a:p>
            <a:pPr marL="0" indent="0">
              <a:lnSpc>
                <a:spcPts val="2858"/>
              </a:lnSpc>
              <a:buNone/>
            </a:pPr>
            <a:r>
              <a:rPr lang="en-US" sz="1786" dirty="0">
                <a:solidFill>
                  <a:srgbClr val="CFD0D8"/>
                </a:solidFill>
                <a:latin typeface="Roboto" pitchFamily="34" charset="0"/>
                <a:ea typeface="Roboto" pitchFamily="34" charset="-122"/>
              </a:rPr>
              <a:t>Amr Khaled</a:t>
            </a:r>
          </a:p>
          <a:p>
            <a:pPr marL="0" indent="0">
              <a:lnSpc>
                <a:spcPts val="2858"/>
              </a:lnSpc>
              <a:buNone/>
            </a:pPr>
            <a:endParaRPr lang="en-US" sz="1786" dirty="0">
              <a:solidFill>
                <a:srgbClr val="CFD0D8"/>
              </a:solidFill>
              <a:latin typeface="Roboto" pitchFamily="34" charset="0"/>
              <a:ea typeface="Roboto" pitchFamily="34" charset="-122"/>
            </a:endParaRPr>
          </a:p>
          <a:p>
            <a:pPr marL="0" indent="0">
              <a:lnSpc>
                <a:spcPts val="2858"/>
              </a:lnSpc>
              <a:buNone/>
            </a:pP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793790" y="680918"/>
            <a:ext cx="6094452"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SCHEMA OF DATABASE</a:t>
            </a:r>
            <a:endParaRPr lang="en-US" sz="4465" dirty="0"/>
          </a:p>
        </p:txBody>
      </p:sp>
      <p:pic>
        <p:nvPicPr>
          <p:cNvPr id="5" name="Image 1" descr="preencoded.png"/>
          <p:cNvPicPr>
            <a:picLocks noChangeAspect="1"/>
          </p:cNvPicPr>
          <p:nvPr/>
        </p:nvPicPr>
        <p:blipFill>
          <a:blip r:embed="rId4"/>
          <a:stretch>
            <a:fillRect/>
          </a:stretch>
        </p:blipFill>
        <p:spPr>
          <a:xfrm>
            <a:off x="793790" y="1985010"/>
            <a:ext cx="6244709" cy="4741545"/>
          </a:xfrm>
          <a:prstGeom prst="rect">
            <a:avLst/>
          </a:prstGeom>
        </p:spPr>
      </p:pic>
      <p:sp>
        <p:nvSpPr>
          <p:cNvPr id="6" name="Text 2"/>
          <p:cNvSpPr/>
          <p:nvPr/>
        </p:nvSpPr>
        <p:spPr>
          <a:xfrm>
            <a:off x="793790" y="6981706"/>
            <a:ext cx="6244709"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3 dimantions of fact table</a:t>
            </a:r>
            <a:endParaRPr lang="en-US" sz="1786" dirty="0"/>
          </a:p>
        </p:txBody>
      </p:sp>
      <p:pic>
        <p:nvPicPr>
          <p:cNvPr id="7" name="Image 2" descr="preencoded.png"/>
          <p:cNvPicPr>
            <a:picLocks noChangeAspect="1"/>
          </p:cNvPicPr>
          <p:nvPr/>
        </p:nvPicPr>
        <p:blipFill>
          <a:blip r:embed="rId5"/>
          <a:stretch>
            <a:fillRect/>
          </a:stretch>
        </p:blipFill>
        <p:spPr>
          <a:xfrm>
            <a:off x="7599521" y="1985010"/>
            <a:ext cx="6244709" cy="4419124"/>
          </a:xfrm>
          <a:prstGeom prst="rect">
            <a:avLst/>
          </a:prstGeom>
        </p:spPr>
      </p:pic>
      <p:sp>
        <p:nvSpPr>
          <p:cNvPr id="8" name="Text 3"/>
          <p:cNvSpPr/>
          <p:nvPr/>
        </p:nvSpPr>
        <p:spPr>
          <a:xfrm>
            <a:off x="7599521" y="6659285"/>
            <a:ext cx="6244709"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schema of our fact table</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2000012" y="2352437"/>
            <a:ext cx="5191720" cy="3524607"/>
          </a:xfrm>
          <a:prstGeom prst="rect">
            <a:avLst/>
          </a:prstGeom>
        </p:spPr>
      </p:pic>
      <p:sp>
        <p:nvSpPr>
          <p:cNvPr id="5" name="Text 1"/>
          <p:cNvSpPr/>
          <p:nvPr/>
        </p:nvSpPr>
        <p:spPr>
          <a:xfrm>
            <a:off x="8959096" y="1719143"/>
            <a:ext cx="4885015"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Star Schema</a:t>
            </a:r>
            <a:endParaRPr lang="en-US" sz="4465" dirty="0"/>
          </a:p>
        </p:txBody>
      </p:sp>
      <p:sp>
        <p:nvSpPr>
          <p:cNvPr id="6" name="Text 2"/>
          <p:cNvSpPr/>
          <p:nvPr/>
        </p:nvSpPr>
        <p:spPr>
          <a:xfrm>
            <a:off x="8959096" y="2654737"/>
            <a:ext cx="4885015"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The star schema is an important data modeling technique used in data warehousing</a:t>
            </a:r>
            <a:endParaRPr lang="en-US" sz="1786" dirty="0"/>
          </a:p>
        </p:txBody>
      </p:sp>
      <p:sp>
        <p:nvSpPr>
          <p:cNvPr id="7" name="Text 3"/>
          <p:cNvSpPr/>
          <p:nvPr/>
        </p:nvSpPr>
        <p:spPr>
          <a:xfrm>
            <a:off x="8959096" y="3584615"/>
            <a:ext cx="4885015" cy="1088708"/>
          </a:xfrm>
          <a:prstGeom prst="rect">
            <a:avLst/>
          </a:prstGeom>
          <a:noFill/>
          <a:ln/>
        </p:spPr>
        <p:txBody>
          <a:bodyPr wrap="square" rtlCol="0" anchor="t"/>
          <a:lstStyle/>
          <a:p>
            <a:pPr marL="0" indent="0">
              <a:lnSpc>
                <a:spcPts val="2858"/>
              </a:lnSpc>
              <a:buNone/>
            </a:pPr>
            <a:r>
              <a:rPr lang="en-US" sz="1786" b="1" dirty="0">
                <a:solidFill>
                  <a:srgbClr val="CFD0D8"/>
                </a:solidFill>
                <a:latin typeface="Roboto" pitchFamily="34" charset="0"/>
                <a:ea typeface="Roboto" pitchFamily="34" charset="-122"/>
                <a:cs typeface="Roboto" pitchFamily="34" charset="-120"/>
              </a:rPr>
              <a:t>Centralized Fact Table</a:t>
            </a:r>
            <a:r>
              <a:rPr lang="en-US" sz="1786" dirty="0">
                <a:solidFill>
                  <a:srgbClr val="CFD0D8"/>
                </a:solidFill>
                <a:latin typeface="Roboto" pitchFamily="34" charset="0"/>
                <a:ea typeface="Roboto" pitchFamily="34" charset="-122"/>
                <a:cs typeface="Roboto" pitchFamily="34" charset="-120"/>
              </a:rPr>
              <a:t>: The fact table holds the main metrics (temperature data) and references to related dimensions.</a:t>
            </a:r>
            <a:endParaRPr lang="en-US" sz="1786" dirty="0"/>
          </a:p>
        </p:txBody>
      </p:sp>
      <p:sp>
        <p:nvSpPr>
          <p:cNvPr id="8" name="Text 4"/>
          <p:cNvSpPr/>
          <p:nvPr/>
        </p:nvSpPr>
        <p:spPr>
          <a:xfrm>
            <a:off x="8959096" y="4877395"/>
            <a:ext cx="4885015" cy="1088708"/>
          </a:xfrm>
          <a:prstGeom prst="rect">
            <a:avLst/>
          </a:prstGeom>
          <a:noFill/>
          <a:ln/>
        </p:spPr>
        <p:txBody>
          <a:bodyPr wrap="square" rtlCol="0" anchor="t"/>
          <a:lstStyle/>
          <a:p>
            <a:pPr marL="0" indent="0">
              <a:lnSpc>
                <a:spcPts val="2858"/>
              </a:lnSpc>
              <a:buNone/>
            </a:pPr>
            <a:r>
              <a:rPr lang="en-US" sz="1786" b="1" dirty="0">
                <a:solidFill>
                  <a:srgbClr val="CFD0D8"/>
                </a:solidFill>
                <a:latin typeface="Roboto" pitchFamily="34" charset="0"/>
                <a:ea typeface="Roboto" pitchFamily="34" charset="-122"/>
                <a:cs typeface="Roboto" pitchFamily="34" charset="-120"/>
              </a:rPr>
              <a:t>Dimension Tables</a:t>
            </a:r>
            <a:r>
              <a:rPr lang="en-US" sz="1786" dirty="0">
                <a:solidFill>
                  <a:srgbClr val="CFD0D8"/>
                </a:solidFill>
                <a:latin typeface="Roboto" pitchFamily="34" charset="0"/>
                <a:ea typeface="Roboto" pitchFamily="34" charset="-122"/>
                <a:cs typeface="Roboto" pitchFamily="34" charset="-120"/>
              </a:rPr>
              <a:t>: Each dimension provides context (country, state, and location information) that enriches the analysis.</a:t>
            </a:r>
            <a:endParaRPr lang="en-US" sz="1786" dirty="0"/>
          </a:p>
        </p:txBody>
      </p:sp>
      <p:sp>
        <p:nvSpPr>
          <p:cNvPr id="9" name="Text 5"/>
          <p:cNvSpPr/>
          <p:nvPr/>
        </p:nvSpPr>
        <p:spPr>
          <a:xfrm>
            <a:off x="8959096" y="6170176"/>
            <a:ext cx="4885015"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793790" y="1704975"/>
            <a:ext cx="5670590"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SSIS</a:t>
            </a:r>
            <a:endParaRPr lang="en-US" sz="4465" dirty="0"/>
          </a:p>
        </p:txBody>
      </p:sp>
      <p:sp>
        <p:nvSpPr>
          <p:cNvPr id="5" name="Shape 2"/>
          <p:cNvSpPr/>
          <p:nvPr/>
        </p:nvSpPr>
        <p:spPr>
          <a:xfrm>
            <a:off x="793790" y="3122533"/>
            <a:ext cx="510302" cy="510302"/>
          </a:xfrm>
          <a:prstGeom prst="roundRect">
            <a:avLst>
              <a:gd name="adj" fmla="val 18669"/>
            </a:avLst>
          </a:prstGeom>
          <a:solidFill>
            <a:srgbClr val="182567"/>
          </a:solidFill>
          <a:ln w="7620">
            <a:solidFill>
              <a:srgbClr val="313E80"/>
            </a:solidFill>
            <a:prstDash val="solid"/>
          </a:ln>
        </p:spPr>
      </p:sp>
      <p:sp>
        <p:nvSpPr>
          <p:cNvPr id="6" name="Text 3"/>
          <p:cNvSpPr/>
          <p:nvPr/>
        </p:nvSpPr>
        <p:spPr>
          <a:xfrm>
            <a:off x="952262" y="3207544"/>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1</a:t>
            </a:r>
            <a:endParaRPr lang="en-US" sz="2679" dirty="0"/>
          </a:p>
        </p:txBody>
      </p:sp>
      <p:sp>
        <p:nvSpPr>
          <p:cNvPr id="7" name="Text 4"/>
          <p:cNvSpPr/>
          <p:nvPr/>
        </p:nvSpPr>
        <p:spPr>
          <a:xfrm>
            <a:off x="1530906" y="3122533"/>
            <a:ext cx="4536519" cy="566976"/>
          </a:xfrm>
          <a:prstGeom prst="rect">
            <a:avLst/>
          </a:prstGeom>
          <a:noFill/>
          <a:ln/>
        </p:spPr>
        <p:txBody>
          <a:bodyPr wrap="none" rtlCol="0" anchor="t"/>
          <a:lstStyle/>
          <a:p>
            <a:pPr marL="0" indent="0">
              <a:lnSpc>
                <a:spcPts val="4465"/>
              </a:lnSpc>
              <a:buNone/>
            </a:pPr>
            <a:r>
              <a:rPr lang="en-US" sz="3572" dirty="0">
                <a:solidFill>
                  <a:srgbClr val="AFCBF8"/>
                </a:solidFill>
                <a:latin typeface="Roboto" pitchFamily="34" charset="0"/>
                <a:ea typeface="Roboto" pitchFamily="34" charset="-122"/>
                <a:cs typeface="Roboto" pitchFamily="34" charset="-120"/>
              </a:rPr>
              <a:t>Data cleaning  </a:t>
            </a:r>
            <a:endParaRPr lang="en-US" sz="3572" dirty="0"/>
          </a:p>
        </p:txBody>
      </p:sp>
      <p:sp>
        <p:nvSpPr>
          <p:cNvPr id="8" name="Text 5"/>
          <p:cNvSpPr/>
          <p:nvPr/>
        </p:nvSpPr>
        <p:spPr>
          <a:xfrm>
            <a:off x="1530906" y="3825597"/>
            <a:ext cx="5670947"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 In the data cleansing phase, duplicates are removed, missing values are handled, and errors are corrected.</a:t>
            </a:r>
            <a:endParaRPr lang="en-US" sz="1786" dirty="0"/>
          </a:p>
        </p:txBody>
      </p:sp>
      <p:sp>
        <p:nvSpPr>
          <p:cNvPr id="9" name="Shape 6"/>
          <p:cNvSpPr/>
          <p:nvPr/>
        </p:nvSpPr>
        <p:spPr>
          <a:xfrm>
            <a:off x="7428667" y="3122533"/>
            <a:ext cx="510302" cy="510302"/>
          </a:xfrm>
          <a:prstGeom prst="roundRect">
            <a:avLst>
              <a:gd name="adj" fmla="val 18669"/>
            </a:avLst>
          </a:prstGeom>
          <a:solidFill>
            <a:srgbClr val="182567"/>
          </a:solidFill>
          <a:ln w="7620">
            <a:solidFill>
              <a:srgbClr val="313E80"/>
            </a:solidFill>
            <a:prstDash val="solid"/>
          </a:ln>
        </p:spPr>
      </p:sp>
      <p:sp>
        <p:nvSpPr>
          <p:cNvPr id="10" name="Text 7"/>
          <p:cNvSpPr/>
          <p:nvPr/>
        </p:nvSpPr>
        <p:spPr>
          <a:xfrm>
            <a:off x="7587139" y="3207544"/>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2</a:t>
            </a:r>
            <a:endParaRPr lang="en-US" sz="2679" dirty="0"/>
          </a:p>
        </p:txBody>
      </p:sp>
      <p:sp>
        <p:nvSpPr>
          <p:cNvPr id="11" name="Text 8"/>
          <p:cNvSpPr/>
          <p:nvPr/>
        </p:nvSpPr>
        <p:spPr>
          <a:xfrm>
            <a:off x="8165783" y="3122533"/>
            <a:ext cx="4536519" cy="566976"/>
          </a:xfrm>
          <a:prstGeom prst="rect">
            <a:avLst/>
          </a:prstGeom>
          <a:noFill/>
          <a:ln/>
        </p:spPr>
        <p:txBody>
          <a:bodyPr wrap="none" rtlCol="0" anchor="t"/>
          <a:lstStyle/>
          <a:p>
            <a:pPr marL="0" indent="0">
              <a:lnSpc>
                <a:spcPts val="4465"/>
              </a:lnSpc>
              <a:buNone/>
            </a:pPr>
            <a:r>
              <a:rPr lang="en-US" sz="3572" dirty="0">
                <a:solidFill>
                  <a:srgbClr val="AFCBF8"/>
                </a:solidFill>
                <a:latin typeface="Roboto" pitchFamily="34" charset="0"/>
                <a:ea typeface="Roboto" pitchFamily="34" charset="-122"/>
                <a:cs typeface="Roboto" pitchFamily="34" charset="-120"/>
              </a:rPr>
              <a:t>Data transformation</a:t>
            </a:r>
            <a:endParaRPr lang="en-US" sz="3572" dirty="0"/>
          </a:p>
        </p:txBody>
      </p:sp>
      <p:sp>
        <p:nvSpPr>
          <p:cNvPr id="12" name="Text 9"/>
          <p:cNvSpPr/>
          <p:nvPr/>
        </p:nvSpPr>
        <p:spPr>
          <a:xfrm>
            <a:off x="8165783" y="3825597"/>
            <a:ext cx="5670947" cy="1451610"/>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 In the data transformation involves converting data types, aggregating data, and creating derived columns to ensure that the data is in a suitable format for analysis. </a:t>
            </a:r>
            <a:endParaRPr lang="en-US" sz="1786" dirty="0"/>
          </a:p>
        </p:txBody>
      </p:sp>
      <p:sp>
        <p:nvSpPr>
          <p:cNvPr id="13" name="Shape 10"/>
          <p:cNvSpPr/>
          <p:nvPr/>
        </p:nvSpPr>
        <p:spPr>
          <a:xfrm>
            <a:off x="793790" y="5759172"/>
            <a:ext cx="510302" cy="510302"/>
          </a:xfrm>
          <a:prstGeom prst="roundRect">
            <a:avLst>
              <a:gd name="adj" fmla="val 18669"/>
            </a:avLst>
          </a:prstGeom>
          <a:solidFill>
            <a:srgbClr val="182567"/>
          </a:solidFill>
          <a:ln w="7620">
            <a:solidFill>
              <a:srgbClr val="313E80"/>
            </a:solidFill>
            <a:prstDash val="solid"/>
          </a:ln>
        </p:spPr>
      </p:sp>
      <p:sp>
        <p:nvSpPr>
          <p:cNvPr id="14" name="Text 11"/>
          <p:cNvSpPr/>
          <p:nvPr/>
        </p:nvSpPr>
        <p:spPr>
          <a:xfrm>
            <a:off x="952262" y="5844183"/>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3</a:t>
            </a:r>
            <a:endParaRPr lang="en-US" sz="2679" dirty="0"/>
          </a:p>
        </p:txBody>
      </p:sp>
      <p:sp>
        <p:nvSpPr>
          <p:cNvPr id="15" name="Text 12"/>
          <p:cNvSpPr/>
          <p:nvPr/>
        </p:nvSpPr>
        <p:spPr>
          <a:xfrm>
            <a:off x="1530906" y="5759172"/>
            <a:ext cx="12305705" cy="708660"/>
          </a:xfrm>
          <a:prstGeom prst="rect">
            <a:avLst/>
          </a:prstGeom>
          <a:noFill/>
          <a:ln/>
        </p:spPr>
        <p:txBody>
          <a:bodyPr wrap="squar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These steps are essential for maintaining data quality and consistency throughout the analytical process.</a:t>
            </a:r>
            <a:endParaRPr lang="en-US" sz="22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019701" y="604130"/>
            <a:ext cx="13061663" cy="2849074"/>
          </a:xfrm>
          <a:prstGeom prst="rect">
            <a:avLst/>
          </a:prstGeom>
        </p:spPr>
      </p:pic>
      <p:sp>
        <p:nvSpPr>
          <p:cNvPr id="5" name="Text 1"/>
          <p:cNvSpPr/>
          <p:nvPr/>
        </p:nvSpPr>
        <p:spPr>
          <a:xfrm>
            <a:off x="1645921" y="4347792"/>
            <a:ext cx="11230984" cy="293513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In SSIS, when inserting data into a table multiple times, issues such as duplicate records or primary key violations can occur. A common way to prevent this is by </a:t>
            </a:r>
            <a:r>
              <a:rPr lang="en-US" sz="1786" b="1" dirty="0">
                <a:solidFill>
                  <a:srgbClr val="CFD0D8"/>
                </a:solidFill>
                <a:latin typeface="Roboto" pitchFamily="34" charset="0"/>
                <a:ea typeface="Roboto" pitchFamily="34" charset="-122"/>
                <a:cs typeface="Roboto" pitchFamily="34" charset="-120"/>
              </a:rPr>
              <a:t>truncating the table</a:t>
            </a:r>
            <a:r>
              <a:rPr lang="en-US" sz="1786" dirty="0">
                <a:solidFill>
                  <a:srgbClr val="CFD0D8"/>
                </a:solidFill>
                <a:latin typeface="Roboto" pitchFamily="34" charset="0"/>
                <a:ea typeface="Roboto" pitchFamily="34" charset="-122"/>
                <a:cs typeface="Roboto" pitchFamily="34" charset="-120"/>
              </a:rPr>
              <a:t> before each data load. This ensures that the table is empty and ready for new data.</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65496" y="436602"/>
            <a:ext cx="7023973" cy="496133"/>
          </a:xfrm>
          <a:prstGeom prst="rect">
            <a:avLst/>
          </a:prstGeom>
          <a:noFill/>
          <a:ln/>
        </p:spPr>
        <p:txBody>
          <a:bodyPr wrap="none" rtlCol="0" anchor="t"/>
          <a:lstStyle/>
          <a:p>
            <a:pPr marL="0" indent="0">
              <a:lnSpc>
                <a:spcPts val="3907"/>
              </a:lnSpc>
              <a:buNone/>
            </a:pPr>
            <a:r>
              <a:rPr lang="en-US" sz="3126" b="1" dirty="0">
                <a:solidFill>
                  <a:srgbClr val="FFFFFF"/>
                </a:solidFill>
                <a:latin typeface="Roboto" pitchFamily="34" charset="0"/>
                <a:ea typeface="Roboto" pitchFamily="34" charset="-122"/>
                <a:cs typeface="Roboto" pitchFamily="34" charset="-120"/>
              </a:rPr>
              <a:t>Global Land Temperatures By City</a:t>
            </a:r>
            <a:r>
              <a:rPr lang="en-US" sz="3126" dirty="0">
                <a:solidFill>
                  <a:srgbClr val="FFFFFF"/>
                </a:solidFill>
                <a:latin typeface="Roboto" pitchFamily="34" charset="0"/>
                <a:ea typeface="Roboto" pitchFamily="34" charset="-122"/>
                <a:cs typeface="Roboto" pitchFamily="34" charset="-120"/>
              </a:rPr>
              <a:t> table</a:t>
            </a:r>
            <a:endParaRPr lang="en-US" sz="3126" dirty="0"/>
          </a:p>
        </p:txBody>
      </p:sp>
      <p:pic>
        <p:nvPicPr>
          <p:cNvPr id="5" name="Image 1" descr="preencoded.png"/>
          <p:cNvPicPr>
            <a:picLocks noChangeAspect="1"/>
          </p:cNvPicPr>
          <p:nvPr/>
        </p:nvPicPr>
        <p:blipFill>
          <a:blip r:embed="rId4"/>
          <a:stretch>
            <a:fillRect/>
          </a:stretch>
        </p:blipFill>
        <p:spPr>
          <a:xfrm>
            <a:off x="2501630" y="1027984"/>
            <a:ext cx="4044848" cy="4044848"/>
          </a:xfrm>
          <a:prstGeom prst="rect">
            <a:avLst/>
          </a:prstGeom>
        </p:spPr>
      </p:pic>
      <p:sp>
        <p:nvSpPr>
          <p:cNvPr id="6" name="Text 2"/>
          <p:cNvSpPr/>
          <p:nvPr/>
        </p:nvSpPr>
        <p:spPr>
          <a:xfrm>
            <a:off x="2065496" y="5365459"/>
            <a:ext cx="5130522" cy="1016318"/>
          </a:xfrm>
          <a:prstGeom prst="rect">
            <a:avLst/>
          </a:prstGeom>
          <a:noFill/>
          <a:ln/>
        </p:spPr>
        <p:txBody>
          <a:bodyPr wrap="square"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we handled the </a:t>
            </a:r>
            <a:r>
              <a:rPr lang="en-US" sz="1250" b="1" dirty="0">
                <a:solidFill>
                  <a:srgbClr val="CFD0D8"/>
                </a:solidFill>
                <a:latin typeface="Roboto" pitchFamily="34" charset="0"/>
                <a:ea typeface="Roboto" pitchFamily="34" charset="-122"/>
                <a:cs typeface="Roboto" pitchFamily="34" charset="-120"/>
              </a:rPr>
              <a:t>NULL values</a:t>
            </a:r>
            <a:r>
              <a:rPr lang="en-US" sz="1250" dirty="0">
                <a:solidFill>
                  <a:srgbClr val="CFD0D8"/>
                </a:solidFill>
                <a:latin typeface="Roboto" pitchFamily="34" charset="0"/>
                <a:ea typeface="Roboto" pitchFamily="34" charset="-122"/>
                <a:cs typeface="Roboto" pitchFamily="34" charset="-120"/>
              </a:rPr>
              <a:t> by replacing them with the </a:t>
            </a:r>
            <a:r>
              <a:rPr lang="en-US" sz="1250" b="1" dirty="0">
                <a:solidFill>
                  <a:srgbClr val="CFD0D8"/>
                </a:solidFill>
                <a:latin typeface="Roboto" pitchFamily="34" charset="0"/>
                <a:ea typeface="Roboto" pitchFamily="34" charset="-122"/>
                <a:cs typeface="Roboto" pitchFamily="34" charset="-120"/>
              </a:rPr>
              <a:t>mean</a:t>
            </a:r>
            <a:r>
              <a:rPr lang="en-US" sz="1250" dirty="0">
                <a:solidFill>
                  <a:srgbClr val="CFD0D8"/>
                </a:solidFill>
                <a:latin typeface="Roboto" pitchFamily="34" charset="0"/>
                <a:ea typeface="Roboto" pitchFamily="34" charset="-122"/>
                <a:cs typeface="Roboto" pitchFamily="34" charset="-120"/>
              </a:rPr>
              <a:t> of the respective columns. This ensures that missing data does not negatively impact the analysis and provides a reasonable estimate for absent values.</a:t>
            </a:r>
            <a:endParaRPr lang="en-US" sz="1250" dirty="0"/>
          </a:p>
        </p:txBody>
      </p:sp>
      <p:sp>
        <p:nvSpPr>
          <p:cNvPr id="7" name="Text 3"/>
          <p:cNvSpPr/>
          <p:nvPr/>
        </p:nvSpPr>
        <p:spPr>
          <a:xfrm>
            <a:off x="2065496" y="6386063"/>
            <a:ext cx="5130522" cy="1285637"/>
          </a:xfrm>
          <a:prstGeom prst="rect">
            <a:avLst/>
          </a:prstGeom>
          <a:noFill/>
          <a:ln/>
        </p:spPr>
        <p:txBody>
          <a:bodyPr wrap="square"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Additionally, we performed a </a:t>
            </a:r>
            <a:r>
              <a:rPr lang="en-US" sz="1250" b="1" dirty="0">
                <a:solidFill>
                  <a:srgbClr val="CFD0D8"/>
                </a:solidFill>
                <a:latin typeface="Roboto" pitchFamily="34" charset="0"/>
                <a:ea typeface="Roboto" pitchFamily="34" charset="-122"/>
                <a:cs typeface="Roboto" pitchFamily="34" charset="-120"/>
              </a:rPr>
              <a:t>data type conversion</a:t>
            </a:r>
            <a:r>
              <a:rPr lang="en-US" sz="1250" dirty="0">
                <a:solidFill>
                  <a:srgbClr val="CFD0D8"/>
                </a:solidFill>
                <a:latin typeface="Roboto" pitchFamily="34" charset="0"/>
                <a:ea typeface="Roboto" pitchFamily="34" charset="-122"/>
                <a:cs typeface="Roboto" pitchFamily="34" charset="-120"/>
              </a:rPr>
              <a:t> for the </a:t>
            </a:r>
            <a:r>
              <a:rPr lang="en-US" sz="1250" dirty="0">
                <a:solidFill>
                  <a:srgbClr val="CFD0D8"/>
                </a:solidFill>
                <a:highlight>
                  <a:srgbClr val="0F163E"/>
                </a:highlight>
                <a:latin typeface="Consolas" pitchFamily="34" charset="0"/>
                <a:ea typeface="Consolas" pitchFamily="34" charset="-122"/>
                <a:cs typeface="Consolas" pitchFamily="34" charset="-120"/>
              </a:rPr>
              <a:t>latitude</a:t>
            </a:r>
            <a:r>
              <a:rPr lang="en-US" sz="1250" dirty="0">
                <a:solidFill>
                  <a:srgbClr val="CFD0D8"/>
                </a:solidFill>
                <a:latin typeface="Roboto" pitchFamily="34" charset="0"/>
                <a:ea typeface="Roboto" pitchFamily="34" charset="-122"/>
                <a:cs typeface="Roboto" pitchFamily="34" charset="-120"/>
              </a:rPr>
              <a:t> and </a:t>
            </a:r>
            <a:r>
              <a:rPr lang="en-US" sz="1250" dirty="0">
                <a:solidFill>
                  <a:srgbClr val="CFD0D8"/>
                </a:solidFill>
                <a:highlight>
                  <a:srgbClr val="0F163E"/>
                </a:highlight>
                <a:latin typeface="Consolas" pitchFamily="34" charset="0"/>
                <a:ea typeface="Consolas" pitchFamily="34" charset="-122"/>
                <a:cs typeface="Consolas" pitchFamily="34" charset="-120"/>
              </a:rPr>
              <a:t>longitude</a:t>
            </a:r>
            <a:r>
              <a:rPr lang="en-US" sz="1250" dirty="0">
                <a:solidFill>
                  <a:srgbClr val="CFD0D8"/>
                </a:solidFill>
                <a:latin typeface="Roboto" pitchFamily="34" charset="0"/>
                <a:ea typeface="Roboto" pitchFamily="34" charset="-122"/>
                <a:cs typeface="Roboto" pitchFamily="34" charset="-120"/>
              </a:rPr>
              <a:t> columns using a </a:t>
            </a:r>
            <a:r>
              <a:rPr lang="en-US" sz="1250" b="1" dirty="0">
                <a:solidFill>
                  <a:srgbClr val="CFD0D8"/>
                </a:solidFill>
                <a:latin typeface="Roboto" pitchFamily="34" charset="0"/>
                <a:ea typeface="Roboto" pitchFamily="34" charset="-122"/>
                <a:cs typeface="Roboto" pitchFamily="34" charset="-120"/>
              </a:rPr>
              <a:t>Derived Column</a:t>
            </a:r>
            <a:r>
              <a:rPr lang="en-US" sz="1250" dirty="0">
                <a:solidFill>
                  <a:srgbClr val="CFD0D8"/>
                </a:solidFill>
                <a:latin typeface="Roboto" pitchFamily="34" charset="0"/>
                <a:ea typeface="Roboto" pitchFamily="34" charset="-122"/>
                <a:cs typeface="Roboto" pitchFamily="34" charset="-120"/>
              </a:rPr>
              <a:t> transformation in SSIS. This conversion ensures that these values are in the appropriate format for calculations and further analysis. By applying these transformations, we improved the data quality and consistency in the table.</a:t>
            </a:r>
            <a:endParaRPr lang="en-US" sz="1250" dirty="0"/>
          </a:p>
        </p:txBody>
      </p:sp>
      <p:pic>
        <p:nvPicPr>
          <p:cNvPr id="8" name="Image 2" descr="preencoded.png"/>
          <p:cNvPicPr>
            <a:picLocks noChangeAspect="1"/>
          </p:cNvPicPr>
          <p:nvPr/>
        </p:nvPicPr>
        <p:blipFill>
          <a:blip r:embed="rId5"/>
          <a:stretch>
            <a:fillRect/>
          </a:stretch>
        </p:blipFill>
        <p:spPr>
          <a:xfrm>
            <a:off x="8187180" y="1250275"/>
            <a:ext cx="3270326" cy="3270326"/>
          </a:xfrm>
          <a:prstGeom prst="rect">
            <a:avLst/>
          </a:prstGeom>
        </p:spPr>
      </p:pic>
      <p:pic>
        <p:nvPicPr>
          <p:cNvPr id="9" name="Image 3" descr="preencoded.png"/>
          <p:cNvPicPr>
            <a:picLocks noChangeAspect="1"/>
          </p:cNvPicPr>
          <p:nvPr/>
        </p:nvPicPr>
        <p:blipFill>
          <a:blip r:embed="rId6"/>
          <a:stretch>
            <a:fillRect/>
          </a:stretch>
        </p:blipFill>
        <p:spPr>
          <a:xfrm>
            <a:off x="8083923" y="5069135"/>
            <a:ext cx="3270325" cy="29878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282"/>
            <a:ext cx="14630400" cy="8229600"/>
          </a:xfrm>
          <a:prstGeom prst="rect">
            <a:avLst/>
          </a:prstGeom>
        </p:spPr>
      </p:pic>
      <p:sp>
        <p:nvSpPr>
          <p:cNvPr id="4" name="Text 1"/>
          <p:cNvSpPr/>
          <p:nvPr/>
        </p:nvSpPr>
        <p:spPr>
          <a:xfrm>
            <a:off x="2065496" y="421320"/>
            <a:ext cx="7735729" cy="496133"/>
          </a:xfrm>
          <a:prstGeom prst="rect">
            <a:avLst/>
          </a:prstGeom>
          <a:noFill/>
          <a:ln/>
        </p:spPr>
        <p:txBody>
          <a:bodyPr wrap="none" rtlCol="0" anchor="t"/>
          <a:lstStyle/>
          <a:p>
            <a:pPr marL="0" indent="0">
              <a:lnSpc>
                <a:spcPts val="3907"/>
              </a:lnSpc>
              <a:buNone/>
            </a:pPr>
            <a:r>
              <a:rPr lang="en-US" sz="3126" b="1" dirty="0">
                <a:solidFill>
                  <a:srgbClr val="FFFFFF"/>
                </a:solidFill>
                <a:latin typeface="Roboto" pitchFamily="34" charset="0"/>
                <a:ea typeface="Roboto" pitchFamily="34" charset="-122"/>
                <a:cs typeface="Roboto" pitchFamily="34" charset="-120"/>
              </a:rPr>
              <a:t>Global Land Temperatures By Country</a:t>
            </a:r>
            <a:r>
              <a:rPr lang="en-US" sz="3126" dirty="0">
                <a:solidFill>
                  <a:srgbClr val="FFFFFF"/>
                </a:solidFill>
                <a:latin typeface="Roboto" pitchFamily="34" charset="0"/>
                <a:ea typeface="Roboto" pitchFamily="34" charset="-122"/>
                <a:cs typeface="Roboto" pitchFamily="34" charset="-120"/>
              </a:rPr>
              <a:t> table</a:t>
            </a:r>
            <a:endParaRPr lang="en-US" sz="3126" dirty="0"/>
          </a:p>
        </p:txBody>
      </p:sp>
      <p:pic>
        <p:nvPicPr>
          <p:cNvPr id="5" name="Image 1" descr="preencoded.png"/>
          <p:cNvPicPr>
            <a:picLocks noChangeAspect="1"/>
          </p:cNvPicPr>
          <p:nvPr/>
        </p:nvPicPr>
        <p:blipFill>
          <a:blip r:embed="rId4"/>
          <a:stretch>
            <a:fillRect/>
          </a:stretch>
        </p:blipFill>
        <p:spPr>
          <a:xfrm>
            <a:off x="2388225" y="1109250"/>
            <a:ext cx="4260000" cy="4260000"/>
          </a:xfrm>
          <a:prstGeom prst="rect">
            <a:avLst/>
          </a:prstGeom>
        </p:spPr>
      </p:pic>
      <p:sp>
        <p:nvSpPr>
          <p:cNvPr id="6" name="Text 2"/>
          <p:cNvSpPr/>
          <p:nvPr/>
        </p:nvSpPr>
        <p:spPr>
          <a:xfrm>
            <a:off x="1420009" y="5433782"/>
            <a:ext cx="5776009" cy="508159"/>
          </a:xfrm>
          <a:prstGeom prst="rect">
            <a:avLst/>
          </a:prstGeom>
          <a:noFill/>
          <a:ln/>
        </p:spPr>
        <p:txBody>
          <a:bodyPr wrap="square"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both the </a:t>
            </a:r>
            <a:r>
              <a:rPr lang="en-US" sz="1250" b="1" dirty="0">
                <a:solidFill>
                  <a:srgbClr val="CFD0D8"/>
                </a:solidFill>
                <a:latin typeface="Roboto" pitchFamily="34" charset="0"/>
                <a:ea typeface="Roboto" pitchFamily="34" charset="-122"/>
                <a:cs typeface="Roboto" pitchFamily="34" charset="-120"/>
              </a:rPr>
              <a:t>AverageTemperature</a:t>
            </a:r>
            <a:r>
              <a:rPr lang="en-US" sz="1250" dirty="0">
                <a:solidFill>
                  <a:srgbClr val="CFD0D8"/>
                </a:solidFill>
                <a:latin typeface="Roboto" pitchFamily="34" charset="0"/>
                <a:ea typeface="Roboto" pitchFamily="34" charset="-122"/>
                <a:cs typeface="Roboto" pitchFamily="34" charset="-120"/>
              </a:rPr>
              <a:t> and </a:t>
            </a:r>
            <a:r>
              <a:rPr lang="en-US" sz="1250" b="1" dirty="0">
                <a:solidFill>
                  <a:srgbClr val="CFD0D8"/>
                </a:solidFill>
                <a:latin typeface="Roboto" pitchFamily="34" charset="0"/>
                <a:ea typeface="Roboto" pitchFamily="34" charset="-122"/>
                <a:cs typeface="Roboto" pitchFamily="34" charset="-120"/>
              </a:rPr>
              <a:t>AverageTemperatureUncertainty</a:t>
            </a:r>
            <a:r>
              <a:rPr lang="en-US" sz="1250" dirty="0">
                <a:solidFill>
                  <a:srgbClr val="CFD0D8"/>
                </a:solidFill>
                <a:latin typeface="Roboto" pitchFamily="34" charset="0"/>
                <a:ea typeface="Roboto" pitchFamily="34" charset="-122"/>
                <a:cs typeface="Roboto" pitchFamily="34" charset="-120"/>
              </a:rPr>
              <a:t> columns had </a:t>
            </a:r>
            <a:r>
              <a:rPr lang="en-US" sz="1250" b="1" dirty="0">
                <a:solidFill>
                  <a:srgbClr val="CFD0D8"/>
                </a:solidFill>
                <a:latin typeface="Roboto" pitchFamily="34" charset="0"/>
                <a:ea typeface="Roboto" pitchFamily="34" charset="-122"/>
                <a:cs typeface="Roboto" pitchFamily="34" charset="-120"/>
              </a:rPr>
              <a:t>NULL values</a:t>
            </a:r>
            <a:r>
              <a:rPr lang="en-US" sz="1250" dirty="0">
                <a:solidFill>
                  <a:srgbClr val="CFD0D8"/>
                </a:solidFill>
                <a:latin typeface="Roboto" pitchFamily="34" charset="0"/>
                <a:ea typeface="Roboto" pitchFamily="34" charset="-122"/>
                <a:cs typeface="Roboto" pitchFamily="34" charset="-120"/>
              </a:rPr>
              <a:t>. This time, we used the </a:t>
            </a:r>
            <a:r>
              <a:rPr lang="en-US" sz="1250" b="1" dirty="0">
                <a:solidFill>
                  <a:srgbClr val="CFD0D8"/>
                </a:solidFill>
                <a:latin typeface="Roboto" pitchFamily="34" charset="0"/>
                <a:ea typeface="Roboto" pitchFamily="34" charset="-122"/>
                <a:cs typeface="Roboto" pitchFamily="34" charset="-120"/>
              </a:rPr>
              <a:t>mode</a:t>
            </a:r>
            <a:r>
              <a:rPr lang="en-US" sz="1250" dirty="0">
                <a:solidFill>
                  <a:srgbClr val="CFD0D8"/>
                </a:solidFill>
                <a:latin typeface="Roboto" pitchFamily="34" charset="0"/>
                <a:ea typeface="Roboto" pitchFamily="34" charset="-122"/>
                <a:cs typeface="Roboto" pitchFamily="34" charset="-120"/>
              </a:rPr>
              <a:t> to handle them.</a:t>
            </a:r>
            <a:endParaRPr lang="en-US" sz="1250" dirty="0"/>
          </a:p>
        </p:txBody>
      </p:sp>
      <p:sp>
        <p:nvSpPr>
          <p:cNvPr id="7" name="Text 3"/>
          <p:cNvSpPr/>
          <p:nvPr/>
        </p:nvSpPr>
        <p:spPr>
          <a:xfrm>
            <a:off x="1420009" y="6104032"/>
            <a:ext cx="5776009" cy="1016318"/>
          </a:xfrm>
          <a:prstGeom prst="rect">
            <a:avLst/>
          </a:prstGeom>
          <a:noFill/>
          <a:ln/>
        </p:spPr>
        <p:txBody>
          <a:bodyPr wrap="square"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We calculated the </a:t>
            </a:r>
            <a:r>
              <a:rPr lang="en-US" sz="1250" b="1" dirty="0">
                <a:solidFill>
                  <a:srgbClr val="CFD0D8"/>
                </a:solidFill>
                <a:latin typeface="Roboto" pitchFamily="34" charset="0"/>
                <a:ea typeface="Roboto" pitchFamily="34" charset="-122"/>
                <a:cs typeface="Roboto" pitchFamily="34" charset="-120"/>
              </a:rPr>
              <a:t>mode</a:t>
            </a:r>
            <a:r>
              <a:rPr lang="en-US" sz="1250" dirty="0">
                <a:solidFill>
                  <a:srgbClr val="CFD0D8"/>
                </a:solidFill>
                <a:latin typeface="Roboto" pitchFamily="34" charset="0"/>
                <a:ea typeface="Roboto" pitchFamily="34" charset="-122"/>
                <a:cs typeface="Roboto" pitchFamily="34" charset="-120"/>
              </a:rPr>
              <a:t> for the entire columns and stored these values in a </a:t>
            </a:r>
            <a:r>
              <a:rPr lang="en-US" sz="1250" b="1" dirty="0">
                <a:solidFill>
                  <a:srgbClr val="CFD0D8"/>
                </a:solidFill>
                <a:latin typeface="Roboto" pitchFamily="34" charset="0"/>
                <a:ea typeface="Roboto" pitchFamily="34" charset="-122"/>
                <a:cs typeface="Roboto" pitchFamily="34" charset="-120"/>
              </a:rPr>
              <a:t>variable</a:t>
            </a:r>
            <a:r>
              <a:rPr lang="en-US" sz="1250" dirty="0">
                <a:solidFill>
                  <a:srgbClr val="CFD0D8"/>
                </a:solidFill>
                <a:latin typeface="Roboto" pitchFamily="34" charset="0"/>
                <a:ea typeface="Roboto" pitchFamily="34" charset="-122"/>
                <a:cs typeface="Roboto" pitchFamily="34" charset="-120"/>
              </a:rPr>
              <a:t>. Then, in the </a:t>
            </a:r>
            <a:r>
              <a:rPr lang="en-US" sz="1250" b="1" dirty="0">
                <a:solidFill>
                  <a:srgbClr val="CFD0D8"/>
                </a:solidFill>
                <a:latin typeface="Roboto" pitchFamily="34" charset="0"/>
                <a:ea typeface="Roboto" pitchFamily="34" charset="-122"/>
                <a:cs typeface="Roboto" pitchFamily="34" charset="-120"/>
              </a:rPr>
              <a:t>Derived Column</a:t>
            </a:r>
            <a:r>
              <a:rPr lang="en-US" sz="1250" dirty="0">
                <a:solidFill>
                  <a:srgbClr val="CFD0D8"/>
                </a:solidFill>
                <a:latin typeface="Roboto" pitchFamily="34" charset="0"/>
                <a:ea typeface="Roboto" pitchFamily="34" charset="-122"/>
                <a:cs typeface="Roboto" pitchFamily="34" charset="-120"/>
              </a:rPr>
              <a:t> transformation, we created an expression that references these variables to handle the </a:t>
            </a:r>
            <a:r>
              <a:rPr lang="en-US" sz="1250" b="1" dirty="0">
                <a:solidFill>
                  <a:srgbClr val="CFD0D8"/>
                </a:solidFill>
                <a:latin typeface="Roboto" pitchFamily="34" charset="0"/>
                <a:ea typeface="Roboto" pitchFamily="34" charset="-122"/>
                <a:cs typeface="Roboto" pitchFamily="34" charset="-120"/>
              </a:rPr>
              <a:t>NULL values</a:t>
            </a:r>
            <a:r>
              <a:rPr lang="en-US" sz="1250" dirty="0">
                <a:solidFill>
                  <a:srgbClr val="CFD0D8"/>
                </a:solidFill>
                <a:latin typeface="Roboto" pitchFamily="34" charset="0"/>
                <a:ea typeface="Roboto" pitchFamily="34" charset="-122"/>
                <a:cs typeface="Roboto" pitchFamily="34" charset="-120"/>
              </a:rPr>
              <a:t> in the specified columns.</a:t>
            </a:r>
            <a:endParaRPr lang="en-US" sz="1250" dirty="0"/>
          </a:p>
        </p:txBody>
      </p:sp>
      <p:sp>
        <p:nvSpPr>
          <p:cNvPr id="8" name="Text 4"/>
          <p:cNvSpPr/>
          <p:nvPr/>
        </p:nvSpPr>
        <p:spPr>
          <a:xfrm>
            <a:off x="1420009" y="7282441"/>
            <a:ext cx="5668432" cy="762238"/>
          </a:xfrm>
          <a:prstGeom prst="rect">
            <a:avLst/>
          </a:prstGeom>
          <a:noFill/>
          <a:ln/>
        </p:spPr>
        <p:txBody>
          <a:bodyPr wrap="square" rtlCol="0" anchor="t"/>
          <a:lstStyle/>
          <a:p>
            <a:pPr marL="0" indent="0" algn="l">
              <a:lnSpc>
                <a:spcPts val="2000"/>
              </a:lnSpc>
              <a:buNone/>
            </a:pPr>
            <a:r>
              <a:rPr lang="en-US" sz="1250" dirty="0">
                <a:solidFill>
                  <a:srgbClr val="CFD0D8"/>
                </a:solidFill>
                <a:latin typeface="Roboto" pitchFamily="34" charset="0"/>
                <a:ea typeface="Roboto" pitchFamily="34" charset="-122"/>
                <a:cs typeface="Roboto" pitchFamily="34" charset="-120"/>
              </a:rPr>
              <a:t>This approach ensures that the most frequent value (mode) is used to replace the NULLs, maintaining data consistency while accurately addressing the missing entries.</a:t>
            </a:r>
            <a:endParaRPr lang="en-US" sz="1250" dirty="0"/>
          </a:p>
        </p:txBody>
      </p:sp>
      <p:pic>
        <p:nvPicPr>
          <p:cNvPr id="9" name="Image 2" descr="preencoded.png"/>
          <p:cNvPicPr>
            <a:picLocks noChangeAspect="1"/>
          </p:cNvPicPr>
          <p:nvPr/>
        </p:nvPicPr>
        <p:blipFill>
          <a:blip r:embed="rId5"/>
          <a:stretch>
            <a:fillRect/>
          </a:stretch>
        </p:blipFill>
        <p:spPr>
          <a:xfrm>
            <a:off x="7434144" y="1234994"/>
            <a:ext cx="3569150" cy="3569150"/>
          </a:xfrm>
          <a:prstGeom prst="rect">
            <a:avLst/>
          </a:prstGeom>
        </p:spPr>
      </p:pic>
      <p:pic>
        <p:nvPicPr>
          <p:cNvPr id="10" name="Image 3" descr="preencoded.png"/>
          <p:cNvPicPr>
            <a:picLocks noChangeAspect="1"/>
          </p:cNvPicPr>
          <p:nvPr/>
        </p:nvPicPr>
        <p:blipFill>
          <a:blip r:embed="rId6"/>
          <a:stretch>
            <a:fillRect/>
          </a:stretch>
        </p:blipFill>
        <p:spPr>
          <a:xfrm>
            <a:off x="10230523" y="4807856"/>
            <a:ext cx="3828598" cy="31549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65496" y="436602"/>
            <a:ext cx="7265194" cy="496133"/>
          </a:xfrm>
          <a:prstGeom prst="rect">
            <a:avLst/>
          </a:prstGeom>
          <a:noFill/>
          <a:ln/>
        </p:spPr>
        <p:txBody>
          <a:bodyPr wrap="none" rtlCol="0" anchor="t"/>
          <a:lstStyle/>
          <a:p>
            <a:pPr marL="0" indent="0">
              <a:lnSpc>
                <a:spcPts val="3907"/>
              </a:lnSpc>
              <a:buNone/>
            </a:pPr>
            <a:r>
              <a:rPr lang="en-US" sz="3126" b="1" dirty="0">
                <a:solidFill>
                  <a:srgbClr val="FFFFFF"/>
                </a:solidFill>
                <a:latin typeface="Roboto" pitchFamily="34" charset="0"/>
                <a:ea typeface="Roboto" pitchFamily="34" charset="-122"/>
                <a:cs typeface="Roboto" pitchFamily="34" charset="-120"/>
              </a:rPr>
              <a:t>Global Land Temperatures By State</a:t>
            </a:r>
            <a:r>
              <a:rPr lang="en-US" sz="3126" dirty="0">
                <a:solidFill>
                  <a:srgbClr val="FFFFFF"/>
                </a:solidFill>
                <a:latin typeface="Roboto" pitchFamily="34" charset="0"/>
                <a:ea typeface="Roboto" pitchFamily="34" charset="-122"/>
                <a:cs typeface="Roboto" pitchFamily="34" charset="-120"/>
              </a:rPr>
              <a:t> table</a:t>
            </a:r>
            <a:endParaRPr lang="en-US" sz="3126" dirty="0"/>
          </a:p>
        </p:txBody>
      </p:sp>
      <p:pic>
        <p:nvPicPr>
          <p:cNvPr id="5" name="Image 1" descr="preencoded.png"/>
          <p:cNvPicPr>
            <a:picLocks noChangeAspect="1"/>
          </p:cNvPicPr>
          <p:nvPr/>
        </p:nvPicPr>
        <p:blipFill>
          <a:blip r:embed="rId4"/>
          <a:stretch>
            <a:fillRect/>
          </a:stretch>
        </p:blipFill>
        <p:spPr>
          <a:xfrm>
            <a:off x="642104" y="1230391"/>
            <a:ext cx="5055989" cy="4434959"/>
          </a:xfrm>
          <a:prstGeom prst="rect">
            <a:avLst/>
          </a:prstGeom>
        </p:spPr>
      </p:pic>
      <p:sp>
        <p:nvSpPr>
          <p:cNvPr id="6" name="Text 2"/>
          <p:cNvSpPr/>
          <p:nvPr/>
        </p:nvSpPr>
        <p:spPr>
          <a:xfrm>
            <a:off x="642103" y="5885616"/>
            <a:ext cx="5055989" cy="762238"/>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we handled the </a:t>
            </a:r>
            <a:r>
              <a:rPr lang="en-US" sz="1250" b="1" dirty="0">
                <a:solidFill>
                  <a:srgbClr val="CFD0D8"/>
                </a:solidFill>
                <a:latin typeface="Roboto" pitchFamily="34" charset="0"/>
                <a:ea typeface="Roboto" pitchFamily="34" charset="-122"/>
                <a:cs typeface="Roboto" pitchFamily="34" charset="-120"/>
              </a:rPr>
              <a:t>NULL values</a:t>
            </a:r>
            <a:r>
              <a:rPr lang="en-US" sz="1250" dirty="0">
                <a:solidFill>
                  <a:srgbClr val="CFD0D8"/>
                </a:solidFill>
                <a:latin typeface="Roboto" pitchFamily="34" charset="0"/>
                <a:ea typeface="Roboto" pitchFamily="34" charset="-122"/>
                <a:cs typeface="Roboto" pitchFamily="34" charset="-120"/>
              </a:rPr>
              <a:t> in the </a:t>
            </a:r>
            <a:r>
              <a:rPr lang="en-US" sz="1250" b="1" dirty="0">
                <a:solidFill>
                  <a:srgbClr val="CFD0D8"/>
                </a:solidFill>
                <a:latin typeface="Roboto" pitchFamily="34" charset="0"/>
                <a:ea typeface="Roboto" pitchFamily="34" charset="-122"/>
                <a:cs typeface="Roboto" pitchFamily="34" charset="-120"/>
              </a:rPr>
              <a:t>AverageTemperature</a:t>
            </a:r>
            <a:r>
              <a:rPr lang="en-US" sz="1250" dirty="0">
                <a:solidFill>
                  <a:srgbClr val="CFD0D8"/>
                </a:solidFill>
                <a:latin typeface="Roboto" pitchFamily="34" charset="0"/>
                <a:ea typeface="Roboto" pitchFamily="34" charset="-122"/>
                <a:cs typeface="Roboto" pitchFamily="34" charset="-120"/>
              </a:rPr>
              <a:t> and </a:t>
            </a:r>
            <a:r>
              <a:rPr lang="en-US" sz="1250" b="1" dirty="0">
                <a:solidFill>
                  <a:srgbClr val="CFD0D8"/>
                </a:solidFill>
                <a:latin typeface="Roboto" pitchFamily="34" charset="0"/>
                <a:ea typeface="Roboto" pitchFamily="34" charset="-122"/>
                <a:cs typeface="Roboto" pitchFamily="34" charset="-120"/>
              </a:rPr>
              <a:t>AverageTemperatureUncertainty</a:t>
            </a:r>
            <a:r>
              <a:rPr lang="en-US" sz="1250" dirty="0">
                <a:solidFill>
                  <a:srgbClr val="CFD0D8"/>
                </a:solidFill>
                <a:latin typeface="Roboto" pitchFamily="34" charset="0"/>
                <a:ea typeface="Roboto" pitchFamily="34" charset="-122"/>
                <a:cs typeface="Roboto" pitchFamily="34" charset="-120"/>
              </a:rPr>
              <a:t> columns by replacing them with the </a:t>
            </a:r>
            <a:r>
              <a:rPr lang="en-US" sz="1250" b="1" dirty="0">
                <a:solidFill>
                  <a:srgbClr val="CFD0D8"/>
                </a:solidFill>
                <a:latin typeface="Roboto" pitchFamily="34" charset="0"/>
                <a:ea typeface="Roboto" pitchFamily="34" charset="-122"/>
                <a:cs typeface="Roboto" pitchFamily="34" charset="-120"/>
              </a:rPr>
              <a:t>median</a:t>
            </a:r>
            <a:r>
              <a:rPr lang="en-US" sz="1250" dirty="0">
                <a:solidFill>
                  <a:srgbClr val="CFD0D8"/>
                </a:solidFill>
                <a:latin typeface="Roboto" pitchFamily="34" charset="0"/>
                <a:ea typeface="Roboto" pitchFamily="34" charset="-122"/>
                <a:cs typeface="Roboto" pitchFamily="34" charset="-120"/>
              </a:rPr>
              <a:t>.</a:t>
            </a:r>
            <a:endParaRPr lang="en-US" sz="1250" dirty="0"/>
          </a:p>
        </p:txBody>
      </p:sp>
      <p:sp>
        <p:nvSpPr>
          <p:cNvPr id="7" name="Text 3"/>
          <p:cNvSpPr/>
          <p:nvPr/>
        </p:nvSpPr>
        <p:spPr>
          <a:xfrm>
            <a:off x="642104" y="6815256"/>
            <a:ext cx="5055989" cy="1016318"/>
          </a:xfrm>
          <a:prstGeom prst="rect">
            <a:avLst/>
          </a:prstGeom>
          <a:noFill/>
          <a:ln/>
        </p:spPr>
        <p:txBody>
          <a:bodyPr wrap="square" rtlCol="0" anchor="t"/>
          <a:lstStyle/>
          <a:p>
            <a:pPr marL="0" indent="0">
              <a:lnSpc>
                <a:spcPts val="2000"/>
              </a:lnSpc>
              <a:buNone/>
            </a:pPr>
            <a:r>
              <a:rPr lang="en-US" sz="1250" dirty="0">
                <a:solidFill>
                  <a:srgbClr val="CFD0D8"/>
                </a:solidFill>
                <a:latin typeface="Roboto" pitchFamily="34" charset="0"/>
                <a:ea typeface="Roboto" pitchFamily="34" charset="-122"/>
                <a:cs typeface="Roboto" pitchFamily="34" charset="-120"/>
              </a:rPr>
              <a:t>Using the median ensures that the replacement value is less influenced by outliers, providing a more robust solution for addressing missing data in these columns. This method helps maintain the accuracy and integrity of the dataset.</a:t>
            </a:r>
            <a:endParaRPr lang="en-US" sz="1250" dirty="0"/>
          </a:p>
        </p:txBody>
      </p:sp>
      <p:pic>
        <p:nvPicPr>
          <p:cNvPr id="8" name="Image 2" descr="preencoded.png"/>
          <p:cNvPicPr>
            <a:picLocks noChangeAspect="1"/>
          </p:cNvPicPr>
          <p:nvPr/>
        </p:nvPicPr>
        <p:blipFill rotWithShape="1">
          <a:blip r:embed="rId5"/>
          <a:srcRect r="30895"/>
          <a:stretch/>
        </p:blipFill>
        <p:spPr>
          <a:xfrm>
            <a:off x="7236598" y="1220995"/>
            <a:ext cx="3370441" cy="5863194"/>
          </a:xfrm>
          <a:prstGeom prst="rect">
            <a:avLst/>
          </a:prstGeom>
        </p:spPr>
      </p:pic>
      <p:pic>
        <p:nvPicPr>
          <p:cNvPr id="9" name="Image 3" descr="preencoded.png"/>
          <p:cNvPicPr>
            <a:picLocks noChangeAspect="1"/>
          </p:cNvPicPr>
          <p:nvPr/>
        </p:nvPicPr>
        <p:blipFill rotWithShape="1">
          <a:blip r:embed="rId6"/>
          <a:srcRect r="41053"/>
          <a:stretch/>
        </p:blipFill>
        <p:spPr>
          <a:xfrm>
            <a:off x="10751800" y="1220995"/>
            <a:ext cx="3815487" cy="59426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1958</Words>
  <Application>Microsoft Office PowerPoint</Application>
  <PresentationFormat>Custom</PresentationFormat>
  <Paragraphs>130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Nadia 20210988</cp:lastModifiedBy>
  <cp:revision>3</cp:revision>
  <dcterms:created xsi:type="dcterms:W3CDTF">2024-08-23T21:09:55Z</dcterms:created>
  <dcterms:modified xsi:type="dcterms:W3CDTF">2024-08-23T22:58:26Z</dcterms:modified>
</cp:coreProperties>
</file>